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98" r:id="rId5"/>
    <p:sldId id="297" r:id="rId6"/>
    <p:sldId id="286" r:id="rId7"/>
    <p:sldId id="261" r:id="rId8"/>
    <p:sldId id="299" r:id="rId9"/>
    <p:sldId id="285" r:id="rId10"/>
    <p:sldId id="300" r:id="rId11"/>
    <p:sldId id="305" r:id="rId12"/>
    <p:sldId id="306" r:id="rId13"/>
    <p:sldId id="301" r:id="rId14"/>
    <p:sldId id="302" r:id="rId15"/>
    <p:sldId id="303" r:id="rId16"/>
    <p:sldId id="304" r:id="rId17"/>
    <p:sldId id="265" r:id="rId18"/>
    <p:sldId id="262" r:id="rId19"/>
    <p:sldId id="310" r:id="rId20"/>
    <p:sldId id="311" r:id="rId21"/>
    <p:sldId id="279" r:id="rId22"/>
    <p:sldId id="312" r:id="rId23"/>
    <p:sldId id="313" r:id="rId24"/>
    <p:sldId id="280" r:id="rId25"/>
    <p:sldId id="307" r:id="rId26"/>
    <p:sldId id="308" r:id="rId27"/>
    <p:sldId id="309" r:id="rId28"/>
    <p:sldId id="28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183" autoAdjust="0"/>
  </p:normalViewPr>
  <p:slideViewPr>
    <p:cSldViewPr snapToGrid="0" showGuides="1">
      <p:cViewPr varScale="1">
        <p:scale>
          <a:sx n="69" d="100"/>
          <a:sy n="69" d="100"/>
        </p:scale>
        <p:origin x="1234"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7/27/2025</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7/27/2025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19</a:t>
            </a:fld>
            <a:endParaRPr lang="en-US" noProof="0" dirty="0"/>
          </a:p>
        </p:txBody>
      </p:sp>
    </p:spTree>
    <p:extLst>
      <p:ext uri="{BB962C8B-B14F-4D97-AF65-F5344CB8AC3E}">
        <p14:creationId xmlns:p14="http://schemas.microsoft.com/office/powerpoint/2010/main" val="101843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20</a:t>
            </a:fld>
            <a:endParaRPr lang="en-US" noProof="0" dirty="0"/>
          </a:p>
        </p:txBody>
      </p:sp>
    </p:spTree>
    <p:extLst>
      <p:ext uri="{BB962C8B-B14F-4D97-AF65-F5344CB8AC3E}">
        <p14:creationId xmlns:p14="http://schemas.microsoft.com/office/powerpoint/2010/main" val="22269946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5.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5.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D93970-B13A-F96D-A4B1-3A1EE7484106}"/>
              </a:ext>
            </a:extLst>
          </p:cNvPr>
          <p:cNvPicPr>
            <a:picLocks noChangeAspect="1"/>
          </p:cNvPicPr>
          <p:nvPr userDrawn="1"/>
        </p:nvPicPr>
        <p:blipFill>
          <a:blip r:embed="rId2"/>
          <a:srcRect/>
          <a:stretch/>
        </p:blipFill>
        <p:spPr>
          <a:xfrm>
            <a:off x="1" y="0"/>
            <a:ext cx="12202379" cy="6857999"/>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502920"/>
            <a:ext cx="10954512" cy="3246120"/>
          </a:xfrm>
        </p:spPr>
        <p:txBody>
          <a:bodyPr anchor="b">
            <a:noAutofit/>
          </a:bodyPr>
          <a:lstStyle>
            <a:lvl1pPr algn="ctr">
              <a:defRPr sz="6600" b="1" i="0" cap="none"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12648" y="3758183"/>
            <a:ext cx="10954512" cy="1307592"/>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4">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1207008" y="2523744"/>
            <a:ext cx="9720072" cy="325526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848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0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A51A8B-A15C-2A94-1E48-F9615101DF48}"/>
              </a:ext>
            </a:extLst>
          </p:cNvPr>
          <p:cNvPicPr>
            <a:picLocks noChangeAspect="1"/>
          </p:cNvPicPr>
          <p:nvPr userDrawn="1"/>
        </p:nvPicPr>
        <p:blipFill rotWithShape="1">
          <a:blip r:embed="rId2"/>
          <a:srcRect l="8991" t="11245" r="3785" b="1531"/>
          <a:stretch/>
        </p:blipFill>
        <p:spPr>
          <a:xfrm>
            <a:off x="0" y="2917"/>
            <a:ext cx="12197192" cy="6855083"/>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1600200"/>
            <a:ext cx="10991088" cy="3657600"/>
          </a:xfrm>
        </p:spPr>
        <p:txBody>
          <a:bodyPr anchor="ctr">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Tree>
    <p:extLst>
      <p:ext uri="{BB962C8B-B14F-4D97-AF65-F5344CB8AC3E}">
        <p14:creationId xmlns:p14="http://schemas.microsoft.com/office/powerpoint/2010/main" val="1099492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wo content 04">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11" name="Rounded Rectangle 4">
            <a:extLst>
              <a:ext uri="{FF2B5EF4-FFF2-40B4-BE49-F238E27FC236}">
                <a16:creationId xmlns:a16="http://schemas.microsoft.com/office/drawing/2014/main" id="{5697808D-10E0-D8A5-5D07-E176EBB8F2BB}"/>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7">
            <a:extLst>
              <a:ext uri="{FF2B5EF4-FFF2-40B4-BE49-F238E27FC236}">
                <a16:creationId xmlns:a16="http://schemas.microsoft.com/office/drawing/2014/main" id="{0234D012-F86E-04CE-78C8-2C5A661302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004" r="-148"/>
          <a:stretch/>
        </p:blipFill>
        <p:spPr>
          <a:xfrm rot="5400000">
            <a:off x="6378170" y="40082"/>
            <a:ext cx="1579705" cy="1600089"/>
          </a:xfrm>
          <a:prstGeom prst="rect">
            <a:avLst/>
          </a:prstGeom>
        </p:spPr>
      </p:pic>
      <p:pic>
        <p:nvPicPr>
          <p:cNvPr id="15" name="Picture 7">
            <a:extLst>
              <a:ext uri="{FF2B5EF4-FFF2-40B4-BE49-F238E27FC236}">
                <a16:creationId xmlns:a16="http://schemas.microsoft.com/office/drawing/2014/main" id="{0BC42061-F838-920E-632E-10EDE7E553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239" r="25335" b="-1"/>
          <a:stretch/>
        </p:blipFill>
        <p:spPr>
          <a:xfrm rot="16200000">
            <a:off x="6298833" y="-161472"/>
            <a:ext cx="752715" cy="1075657"/>
          </a:xfrm>
          <a:prstGeom prst="rect">
            <a:avLst/>
          </a:prstGeom>
        </p:spPr>
      </p:pic>
      <p:pic>
        <p:nvPicPr>
          <p:cNvPr id="16" name="Graphic 15">
            <a:extLst>
              <a:ext uri="{FF2B5EF4-FFF2-40B4-BE49-F238E27FC236}">
                <a16:creationId xmlns:a16="http://schemas.microsoft.com/office/drawing/2014/main" id="{58BEE67F-530E-E41D-FD19-2615180DC3F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15931"/>
          <a:stretch/>
        </p:blipFill>
        <p:spPr>
          <a:xfrm>
            <a:off x="10439102" y="4145165"/>
            <a:ext cx="1780703" cy="2164311"/>
          </a:xfrm>
          <a:prstGeom prst="rect">
            <a:avLst/>
          </a:prstGeom>
        </p:spPr>
      </p:pic>
      <p:pic>
        <p:nvPicPr>
          <p:cNvPr id="17" name="Graphic 16">
            <a:extLst>
              <a:ext uri="{FF2B5EF4-FFF2-40B4-BE49-F238E27FC236}">
                <a16:creationId xmlns:a16="http://schemas.microsoft.com/office/drawing/2014/main" id="{82CFCA46-5F5A-867F-B19C-4F9ED5BA15A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46794"/>
          <a:stretch/>
        </p:blipFill>
        <p:spPr>
          <a:xfrm rot="10800000">
            <a:off x="-27806" y="2452933"/>
            <a:ext cx="1370742" cy="2632414"/>
          </a:xfrm>
          <a:prstGeom prst="rect">
            <a:avLst/>
          </a:prstGeom>
        </p:spPr>
      </p:pic>
      <p:pic>
        <p:nvPicPr>
          <p:cNvPr id="18" name="Graphic 17">
            <a:extLst>
              <a:ext uri="{FF2B5EF4-FFF2-40B4-BE49-F238E27FC236}">
                <a16:creationId xmlns:a16="http://schemas.microsoft.com/office/drawing/2014/main" id="{11E8F80C-ACB2-552E-4433-1A8A2708F18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9728"/>
          <a:stretch/>
        </p:blipFill>
        <p:spPr>
          <a:xfrm rot="18286209">
            <a:off x="887827" y="4958926"/>
            <a:ext cx="910220" cy="1020507"/>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8293608" y="2441447"/>
            <a:ext cx="3063240" cy="3575303"/>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343850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ACFCA6-7ECE-9BFB-9389-6DB74C862850}"/>
              </a:ext>
            </a:extLst>
          </p:cNvPr>
          <p:cNvPicPr>
            <a:picLocks noChangeAspect="1"/>
          </p:cNvPicPr>
          <p:nvPr userDrawn="1"/>
        </p:nvPicPr>
        <p:blipFill>
          <a:blip r:embed="rId2"/>
          <a:srcRect l="21" r="21"/>
          <a:stretch/>
        </p:blipFill>
        <p:spPr>
          <a:xfrm>
            <a:off x="-5192" y="-1"/>
            <a:ext cx="12197192" cy="6858001"/>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1133856" y="56450"/>
            <a:ext cx="9912096" cy="2743200"/>
          </a:xfrm>
        </p:spPr>
        <p:txBody>
          <a:bodyPr anchor="b">
            <a:noAutofit/>
          </a:bodyPr>
          <a:lstStyle>
            <a:lvl1pPr algn="l">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3575304" y="3110546"/>
            <a:ext cx="4114800" cy="2743200"/>
          </a:xfrm>
        </p:spPr>
        <p:txBody>
          <a:bodyPr>
            <a:noAutofit/>
          </a:bodyPr>
          <a:lstStyle>
            <a:lvl1pPr marL="0" indent="0" algn="l">
              <a:lnSpc>
                <a:spcPct val="150000"/>
              </a:lnSpc>
              <a:spcBef>
                <a:spcPts val="0"/>
              </a:spcBef>
              <a:buNone/>
              <a:defRPr sz="24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2960835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850392"/>
            <a:ext cx="3913632" cy="4800600"/>
          </a:xfrm>
        </p:spPr>
        <p:txBody>
          <a:bodyPr/>
          <a:lstStyle>
            <a:lvl1pPr>
              <a:defRPr>
                <a:solidFill>
                  <a:schemeClr val="accent2">
                    <a:lumMod val="25000"/>
                  </a:schemeClr>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358384" y="1965960"/>
            <a:ext cx="4050792" cy="2953512"/>
          </a:xfrm>
        </p:spPr>
        <p:txBody>
          <a:bodyPr anchor="ctr" anchorCtr="0"/>
          <a:lstStyle>
            <a:lvl1pPr>
              <a:defRPr cap="all" baseline="0">
                <a:solidFill>
                  <a:schemeClr val="accent2">
                    <a:lumMod val="25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Rounded Rectangle 4">
            <a:extLst>
              <a:ext uri="{FF2B5EF4-FFF2-40B4-BE49-F238E27FC236}">
                <a16:creationId xmlns:a16="http://schemas.microsoft.com/office/drawing/2014/main" id="{906EB944-76A9-6F98-104E-59CD34F5CF9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7">
            <a:extLst>
              <a:ext uri="{FF2B5EF4-FFF2-40B4-BE49-F238E27FC236}">
                <a16:creationId xmlns:a16="http://schemas.microsoft.com/office/drawing/2014/main" id="{898C8E3F-6992-0D8A-CCA1-3DD2C147AA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4756"/>
          <a:stretch/>
        </p:blipFill>
        <p:spPr>
          <a:xfrm>
            <a:off x="8853067" y="1"/>
            <a:ext cx="1875091" cy="1605320"/>
          </a:xfrm>
          <a:prstGeom prst="rect">
            <a:avLst/>
          </a:prstGeom>
        </p:spPr>
      </p:pic>
      <p:pic>
        <p:nvPicPr>
          <p:cNvPr id="13" name="Picture 7">
            <a:extLst>
              <a:ext uri="{FF2B5EF4-FFF2-40B4-BE49-F238E27FC236}">
                <a16:creationId xmlns:a16="http://schemas.microsoft.com/office/drawing/2014/main" id="{4417AC45-4CB7-72E8-3723-B1A3D81FB6E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13775" y="5533690"/>
            <a:ext cx="493392" cy="495528"/>
          </a:xfrm>
          <a:prstGeom prst="rect">
            <a:avLst/>
          </a:prstGeom>
        </p:spPr>
      </p:pic>
      <p:pic>
        <p:nvPicPr>
          <p:cNvPr id="15" name="Graphic 14">
            <a:extLst>
              <a:ext uri="{FF2B5EF4-FFF2-40B4-BE49-F238E27FC236}">
                <a16:creationId xmlns:a16="http://schemas.microsoft.com/office/drawing/2014/main" id="{AE5941EF-B160-313A-DA99-73C86EDC4C1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794"/>
          <a:stretch/>
        </p:blipFill>
        <p:spPr>
          <a:xfrm>
            <a:off x="10316909" y="2723673"/>
            <a:ext cx="1875091" cy="3600981"/>
          </a:xfrm>
          <a:prstGeom prst="rect">
            <a:avLst/>
          </a:prstGeom>
        </p:spPr>
      </p:pic>
      <p:pic>
        <p:nvPicPr>
          <p:cNvPr id="17" name="Graphic 16">
            <a:extLst>
              <a:ext uri="{FF2B5EF4-FFF2-40B4-BE49-F238E27FC236}">
                <a16:creationId xmlns:a16="http://schemas.microsoft.com/office/drawing/2014/main" id="{EEC16221-5852-F1A3-24D1-8EF5E907173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1791"/>
          <a:stretch/>
        </p:blipFill>
        <p:spPr>
          <a:xfrm>
            <a:off x="3497179" y="6324654"/>
            <a:ext cx="910220" cy="541368"/>
          </a:xfrm>
          <a:prstGeom prst="rect">
            <a:avLst/>
          </a:prstGeom>
        </p:spPr>
      </p:pic>
      <p:pic>
        <p:nvPicPr>
          <p:cNvPr id="19" name="Graphic 18">
            <a:extLst>
              <a:ext uri="{FF2B5EF4-FFF2-40B4-BE49-F238E27FC236}">
                <a16:creationId xmlns:a16="http://schemas.microsoft.com/office/drawing/2014/main" id="{5D8B34C3-E35E-0B4E-1F8E-59C449A3C8DD}"/>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31904"/>
          <a:stretch/>
        </p:blipFill>
        <p:spPr>
          <a:xfrm>
            <a:off x="1601212" y="0"/>
            <a:ext cx="1032928" cy="718708"/>
          </a:xfrm>
          <a:prstGeom prst="rect">
            <a:avLst/>
          </a:prstGeom>
        </p:spPr>
      </p:pic>
    </p:spTree>
    <p:extLst>
      <p:ext uri="{BB962C8B-B14F-4D97-AF65-F5344CB8AC3E}">
        <p14:creationId xmlns:p14="http://schemas.microsoft.com/office/powerpoint/2010/main" val="365785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FEFCE-5DDA-D353-F1BF-36752F5F079A}"/>
              </a:ext>
            </a:extLst>
          </p:cNvPr>
          <p:cNvPicPr>
            <a:picLocks noChangeAspect="1"/>
          </p:cNvPicPr>
          <p:nvPr userDrawn="1"/>
        </p:nvPicPr>
        <p:blipFill>
          <a:blip r:embed="rId2"/>
          <a:srcRect/>
          <a:stretch/>
        </p:blipFill>
        <p:spPr>
          <a:xfrm>
            <a:off x="0" y="2917"/>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877824" y="1325880"/>
            <a:ext cx="10460736" cy="2286000"/>
          </a:xfrm>
        </p:spPr>
        <p:txBody>
          <a:bodyPr anchor="b">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877824" y="3749040"/>
            <a:ext cx="10460736" cy="2286000"/>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150272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02">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7" name="Rounded Rectangle 3">
            <a:extLst>
              <a:ext uri="{FF2B5EF4-FFF2-40B4-BE49-F238E27FC236}">
                <a16:creationId xmlns:a16="http://schemas.microsoft.com/office/drawing/2014/main" id="{B6718ABD-4EA5-E3C5-0225-F6671DCA53AD}"/>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D721A955-CA2D-A65D-6E60-DAAAA4ACFA3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1050"/>
          <a:stretch/>
        </p:blipFill>
        <p:spPr>
          <a:xfrm>
            <a:off x="0" y="2887579"/>
            <a:ext cx="2432421" cy="3604662"/>
          </a:xfrm>
          <a:prstGeom prst="rect">
            <a:avLst/>
          </a:prstGeom>
        </p:spPr>
      </p:pic>
      <p:pic>
        <p:nvPicPr>
          <p:cNvPr id="9" name="Graphic 8">
            <a:extLst>
              <a:ext uri="{FF2B5EF4-FFF2-40B4-BE49-F238E27FC236}">
                <a16:creationId xmlns:a16="http://schemas.microsoft.com/office/drawing/2014/main" id="{AB70155A-604C-AD00-BE69-4505C75CE01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5874" b="-1"/>
          <a:stretch/>
        </p:blipFill>
        <p:spPr>
          <a:xfrm rot="5400000">
            <a:off x="11281284" y="2493882"/>
            <a:ext cx="1032928" cy="887899"/>
          </a:xfrm>
          <a:prstGeom prst="rect">
            <a:avLst/>
          </a:prstGeom>
        </p:spPr>
      </p:pic>
      <p:pic>
        <p:nvPicPr>
          <p:cNvPr id="10" name="Graphic 9">
            <a:extLst>
              <a:ext uri="{FF2B5EF4-FFF2-40B4-BE49-F238E27FC236}">
                <a16:creationId xmlns:a16="http://schemas.microsoft.com/office/drawing/2014/main" id="{F74D1084-EF5E-D016-13E0-1840BDFFD0AE}"/>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880"/>
          <a:stretch/>
        </p:blipFill>
        <p:spPr>
          <a:xfrm>
            <a:off x="9897978" y="5987153"/>
            <a:ext cx="490012" cy="505088"/>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313432"/>
            <a:ext cx="6327648" cy="3218688"/>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889032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0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B9A11-4222-BB4A-66D3-D37C79AC57C1}"/>
              </a:ext>
            </a:extLst>
          </p:cNvPr>
          <p:cNvPicPr>
            <a:picLocks noChangeAspect="1"/>
          </p:cNvPicPr>
          <p:nvPr userDrawn="1"/>
        </p:nvPicPr>
        <p:blipFill rotWithShape="1">
          <a:blip r:embed="rId2"/>
          <a:srcRect l="-1" r="21" b="21"/>
          <a:stretch/>
        </p:blipFill>
        <p:spPr>
          <a:xfrm>
            <a:off x="-2595" y="1459"/>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4654296" y="27432"/>
            <a:ext cx="7004304" cy="3566160"/>
          </a:xfrm>
        </p:spPr>
        <p:txBody>
          <a:bodyPr anchor="b">
            <a:noAutofit/>
          </a:bodyPr>
          <a:lstStyle>
            <a:lvl1pPr algn="ctr">
              <a:defRPr sz="60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4654295" y="3767328"/>
            <a:ext cx="7004303" cy="1161288"/>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329623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72C86F9-080E-93F7-C7B1-F5BEAD84E36E}"/>
              </a:ext>
            </a:extLst>
          </p:cNvPr>
          <p:cNvSpPr>
            <a:spLocks noGrp="1"/>
          </p:cNvSpPr>
          <p:nvPr>
            <p:ph type="title"/>
          </p:nvPr>
        </p:nvSpPr>
        <p:spPr>
          <a:xfrm>
            <a:off x="1078992" y="365760"/>
            <a:ext cx="105064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097280" y="2432304"/>
            <a:ext cx="3108960" cy="3412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4736592" y="1920240"/>
            <a:ext cx="6620256"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2" name="Rounded Rectangle 11">
            <a:extLst>
              <a:ext uri="{FF2B5EF4-FFF2-40B4-BE49-F238E27FC236}">
                <a16:creationId xmlns:a16="http://schemas.microsoft.com/office/drawing/2014/main" id="{7FF98F94-8801-13BE-8EB4-01921AC196C8}"/>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B7BF5718-9534-FD92-79D7-ECC66603E70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2387"/>
          <a:stretch/>
        </p:blipFill>
        <p:spPr>
          <a:xfrm rot="5400000">
            <a:off x="1778676" y="5204330"/>
            <a:ext cx="907513" cy="2465321"/>
          </a:xfrm>
          <a:prstGeom prst="rect">
            <a:avLst/>
          </a:prstGeom>
        </p:spPr>
      </p:pic>
      <p:pic>
        <p:nvPicPr>
          <p:cNvPr id="9" name="Graphic 8">
            <a:extLst>
              <a:ext uri="{FF2B5EF4-FFF2-40B4-BE49-F238E27FC236}">
                <a16:creationId xmlns:a16="http://schemas.microsoft.com/office/drawing/2014/main" id="{4FF40650-9AD0-96F8-F702-185D1729AF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3558" y="5429608"/>
            <a:ext cx="406214" cy="415066"/>
          </a:xfrm>
          <a:prstGeom prst="rect">
            <a:avLst/>
          </a:prstGeom>
        </p:spPr>
      </p:pic>
      <p:pic>
        <p:nvPicPr>
          <p:cNvPr id="10" name="Graphic 9">
            <a:extLst>
              <a:ext uri="{FF2B5EF4-FFF2-40B4-BE49-F238E27FC236}">
                <a16:creationId xmlns:a16="http://schemas.microsoft.com/office/drawing/2014/main" id="{83AC8518-2F0B-6FC0-0C0E-6CE9D00EAC7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4860" b="-1"/>
          <a:stretch/>
        </p:blipFill>
        <p:spPr>
          <a:xfrm>
            <a:off x="10214191" y="365126"/>
            <a:ext cx="1032928" cy="1106730"/>
          </a:xfrm>
          <a:prstGeom prst="rect">
            <a:avLst/>
          </a:prstGeom>
        </p:spPr>
      </p:pic>
    </p:spTree>
    <p:extLst>
      <p:ext uri="{BB962C8B-B14F-4D97-AF65-F5344CB8AC3E}">
        <p14:creationId xmlns:p14="http://schemas.microsoft.com/office/powerpoint/2010/main" val="3196360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03">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B4AF60-AC65-3E7A-4A5D-EBF1A7030D9B}"/>
              </a:ext>
            </a:extLst>
          </p:cNvPr>
          <p:cNvPicPr>
            <a:picLocks noChangeAspect="1"/>
          </p:cNvPicPr>
          <p:nvPr userDrawn="1"/>
        </p:nvPicPr>
        <p:blipFill rotWithShape="1">
          <a:blip r:embed="rId2"/>
          <a:srcRect l="3063" b="3063"/>
          <a:stretch/>
        </p:blipFill>
        <p:spPr>
          <a:xfrm>
            <a:off x="1" y="2917"/>
            <a:ext cx="12197189" cy="6855082"/>
          </a:xfrm>
          <a:prstGeom prst="rect">
            <a:avLst/>
          </a:prstGeom>
        </p:spPr>
      </p:pic>
      <p:sp>
        <p:nvSpPr>
          <p:cNvPr id="12" name="Rounded Rectangle 4">
            <a:extLst>
              <a:ext uri="{FF2B5EF4-FFF2-40B4-BE49-F238E27FC236}">
                <a16:creationId xmlns:a16="http://schemas.microsoft.com/office/drawing/2014/main" id="{95671103-2960-81E2-9A76-0E7FDE6B3E55}"/>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276856"/>
            <a:ext cx="6327648" cy="3090672"/>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701264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02">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7" name="Rounded Rectangle 4">
            <a:extLst>
              <a:ext uri="{FF2B5EF4-FFF2-40B4-BE49-F238E27FC236}">
                <a16:creationId xmlns:a16="http://schemas.microsoft.com/office/drawing/2014/main" id="{86060D16-E6F6-EA0E-E58E-526234AB656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0E0958AA-6F1A-C4A2-FB66-1A6F7F8834B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a:off x="569419" y="4426479"/>
            <a:ext cx="1472805" cy="1596616"/>
          </a:xfrm>
          <a:prstGeom prst="rect">
            <a:avLst/>
          </a:prstGeom>
        </p:spPr>
      </p:pic>
      <p:pic>
        <p:nvPicPr>
          <p:cNvPr id="9" name="Graphic 8">
            <a:extLst>
              <a:ext uri="{FF2B5EF4-FFF2-40B4-BE49-F238E27FC236}">
                <a16:creationId xmlns:a16="http://schemas.microsoft.com/office/drawing/2014/main" id="{3DEADFA2-398E-9388-8295-063D31FB38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rot="3765410" flipV="1">
            <a:off x="1448505" y="4094575"/>
            <a:ext cx="862484" cy="934988"/>
          </a:xfrm>
          <a:prstGeom prst="rect">
            <a:avLst/>
          </a:prstGeom>
        </p:spPr>
      </p:pic>
      <p:pic>
        <p:nvPicPr>
          <p:cNvPr id="10" name="Picture 7">
            <a:extLst>
              <a:ext uri="{FF2B5EF4-FFF2-40B4-BE49-F238E27FC236}">
                <a16:creationId xmlns:a16="http://schemas.microsoft.com/office/drawing/2014/main" id="{D09A7588-8EFD-A0C5-4235-45B7D657ECF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5453"/>
          <a:stretch/>
        </p:blipFill>
        <p:spPr>
          <a:xfrm>
            <a:off x="9469547" y="5719093"/>
            <a:ext cx="1756858" cy="1138907"/>
          </a:xfrm>
          <a:prstGeom prst="rect">
            <a:avLst/>
          </a:prstGeom>
        </p:spPr>
      </p:pic>
      <p:pic>
        <p:nvPicPr>
          <p:cNvPr id="13" name="Graphic 12">
            <a:extLst>
              <a:ext uri="{FF2B5EF4-FFF2-40B4-BE49-F238E27FC236}">
                <a16:creationId xmlns:a16="http://schemas.microsoft.com/office/drawing/2014/main" id="{EF04D7D6-513C-D18A-AF21-D10F0E5D3B8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 r="-750"/>
          <a:stretch/>
        </p:blipFill>
        <p:spPr>
          <a:xfrm>
            <a:off x="8844546" y="50582"/>
            <a:ext cx="1307037" cy="1325563"/>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7671816"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499728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bg>
      <p:bgPr>
        <a:solidFill>
          <a:schemeClr val="tx2"/>
        </a:solidFill>
        <a:effectLst/>
      </p:bgPr>
    </p:bg>
    <p:spTree>
      <p:nvGrpSpPr>
        <p:cNvPr id="1" name=""/>
        <p:cNvGrpSpPr/>
        <p:nvPr/>
      </p:nvGrpSpPr>
      <p:grpSpPr>
        <a:xfrm>
          <a:off x="0" y="0"/>
          <a:ext cx="0" cy="0"/>
          <a:chOff x="0" y="0"/>
          <a:chExt cx="0" cy="0"/>
        </a:xfrm>
      </p:grpSpPr>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30CE72F6-1D9D-E61E-F1EE-2861FDF7654A}"/>
              </a:ext>
            </a:extLst>
          </p:cNvPr>
          <p:cNvSpPr>
            <a:spLocks noGrp="1"/>
          </p:cNvSpPr>
          <p:nvPr>
            <p:ph idx="1"/>
          </p:nvPr>
        </p:nvSpPr>
        <p:spPr>
          <a:xfrm>
            <a:off x="1170432" y="2459736"/>
            <a:ext cx="2843784" cy="309067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4233672" y="2523744"/>
            <a:ext cx="6693408" cy="327355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854947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endParaRPr lang="en-US" noProof="0" dirty="0"/>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563001"/>
            <a:ext cx="2743200" cy="228600"/>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noProof="0" dirty="0"/>
              <a:t>8/6/20XX</a:t>
            </a:r>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563001"/>
            <a:ext cx="4114800" cy="228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9375912" y="6563001"/>
            <a:ext cx="27432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283AE-3E60-094F-298C-87E1B78EFA7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52FAE6A-8D00-B171-A6B3-3318419C2F80}"/>
              </a:ext>
            </a:extLst>
          </p:cNvPr>
          <p:cNvSpPr>
            <a:spLocks noGrp="1"/>
          </p:cNvSpPr>
          <p:nvPr>
            <p:ph type="ctrTitle"/>
          </p:nvPr>
        </p:nvSpPr>
        <p:spPr>
          <a:xfrm>
            <a:off x="881020" y="-379143"/>
            <a:ext cx="10429959" cy="2297845"/>
          </a:xfrm>
          <a:noFill/>
        </p:spPr>
        <p:txBody>
          <a:bodyPr anchor="b">
            <a:noAutofit/>
          </a:bodyPr>
          <a:lstStyle/>
          <a:p>
            <a:r>
              <a:rPr lang="en-US" sz="4800" dirty="0"/>
              <a:t>Unified Mentor – Machine Learning Internship Project</a:t>
            </a:r>
          </a:p>
        </p:txBody>
      </p:sp>
      <p:sp>
        <p:nvSpPr>
          <p:cNvPr id="2" name="Title 4">
            <a:extLst>
              <a:ext uri="{FF2B5EF4-FFF2-40B4-BE49-F238E27FC236}">
                <a16:creationId xmlns:a16="http://schemas.microsoft.com/office/drawing/2014/main" id="{0F22EC5E-2479-E78D-185D-BF288B9B040D}"/>
              </a:ext>
            </a:extLst>
          </p:cNvPr>
          <p:cNvSpPr txBox="1">
            <a:spLocks/>
          </p:cNvSpPr>
          <p:nvPr/>
        </p:nvSpPr>
        <p:spPr>
          <a:xfrm>
            <a:off x="334684" y="1822902"/>
            <a:ext cx="10429959" cy="229784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6600" b="1" i="0" kern="1200" cap="none" spc="-150" baseline="0">
                <a:solidFill>
                  <a:schemeClr val="accent2">
                    <a:lumMod val="25000"/>
                  </a:schemeClr>
                </a:solidFill>
                <a:latin typeface="+mj-lt"/>
                <a:ea typeface="+mj-ea"/>
                <a:cs typeface="+mj-cs"/>
              </a:defRPr>
            </a:lvl1pPr>
          </a:lstStyle>
          <a:p>
            <a:r>
              <a:rPr lang="en-US" sz="4800" dirty="0">
                <a:solidFill>
                  <a:schemeClr val="accent3">
                    <a:lumMod val="50000"/>
                  </a:schemeClr>
                </a:solidFill>
              </a:rPr>
              <a:t>Heart disease Prediction using </a:t>
            </a:r>
          </a:p>
          <a:p>
            <a:r>
              <a:rPr lang="en-US" sz="4800" dirty="0">
                <a:solidFill>
                  <a:schemeClr val="accent3">
                    <a:lumMod val="50000"/>
                  </a:schemeClr>
                </a:solidFill>
              </a:rPr>
              <a:t>Machine Learning Models</a:t>
            </a:r>
          </a:p>
        </p:txBody>
      </p:sp>
      <p:sp>
        <p:nvSpPr>
          <p:cNvPr id="3" name="Title 4">
            <a:extLst>
              <a:ext uri="{FF2B5EF4-FFF2-40B4-BE49-F238E27FC236}">
                <a16:creationId xmlns:a16="http://schemas.microsoft.com/office/drawing/2014/main" id="{B7934B0E-B87F-31E3-57A8-55B96F841309}"/>
              </a:ext>
            </a:extLst>
          </p:cNvPr>
          <p:cNvSpPr txBox="1">
            <a:spLocks/>
          </p:cNvSpPr>
          <p:nvPr/>
        </p:nvSpPr>
        <p:spPr>
          <a:xfrm>
            <a:off x="5705781" y="5492298"/>
            <a:ext cx="6486219" cy="1123249"/>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6600" b="1" i="0" kern="1200" cap="none" spc="-150" baseline="0">
                <a:solidFill>
                  <a:schemeClr val="accent2">
                    <a:lumMod val="25000"/>
                  </a:schemeClr>
                </a:solidFill>
                <a:latin typeface="+mj-lt"/>
                <a:ea typeface="+mj-ea"/>
                <a:cs typeface="+mj-cs"/>
              </a:defRPr>
            </a:lvl1pPr>
          </a:lstStyle>
          <a:p>
            <a:r>
              <a:rPr lang="en-US" sz="3200" dirty="0">
                <a:solidFill>
                  <a:srgbClr val="00B0F0"/>
                </a:solidFill>
              </a:rPr>
              <a:t>Indumathi Rajendran</a:t>
            </a:r>
          </a:p>
        </p:txBody>
      </p:sp>
    </p:spTree>
    <p:extLst>
      <p:ext uri="{BB962C8B-B14F-4D97-AF65-F5344CB8AC3E}">
        <p14:creationId xmlns:p14="http://schemas.microsoft.com/office/powerpoint/2010/main" val="3716275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531088" y="0"/>
            <a:ext cx="9649049" cy="1286327"/>
          </a:xfrm>
          <a:noFill/>
        </p:spPr>
        <p:txBody>
          <a:bodyPr>
            <a:noAutofit/>
          </a:bodyPr>
          <a:lstStyle/>
          <a:p>
            <a:r>
              <a:rPr lang="en-US" sz="4400" dirty="0"/>
              <a:t>Logistic Regression</a:t>
            </a:r>
          </a:p>
        </p:txBody>
      </p:sp>
      <p:pic>
        <p:nvPicPr>
          <p:cNvPr id="5" name="Picture 4">
            <a:extLst>
              <a:ext uri="{FF2B5EF4-FFF2-40B4-BE49-F238E27FC236}">
                <a16:creationId xmlns:a16="http://schemas.microsoft.com/office/drawing/2014/main" id="{D6843F0B-003E-8EFA-99DE-EC8D88ADEC2A}"/>
              </a:ext>
            </a:extLst>
          </p:cNvPr>
          <p:cNvPicPr>
            <a:picLocks noChangeAspect="1"/>
          </p:cNvPicPr>
          <p:nvPr/>
        </p:nvPicPr>
        <p:blipFill>
          <a:blip r:embed="rId2"/>
          <a:stretch>
            <a:fillRect/>
          </a:stretch>
        </p:blipFill>
        <p:spPr>
          <a:xfrm>
            <a:off x="304978" y="1537408"/>
            <a:ext cx="5274494" cy="4491252"/>
          </a:xfrm>
          <a:prstGeom prst="rect">
            <a:avLst/>
          </a:prstGeom>
        </p:spPr>
      </p:pic>
      <p:pic>
        <p:nvPicPr>
          <p:cNvPr id="8" name="Picture 7">
            <a:extLst>
              <a:ext uri="{FF2B5EF4-FFF2-40B4-BE49-F238E27FC236}">
                <a16:creationId xmlns:a16="http://schemas.microsoft.com/office/drawing/2014/main" id="{99863167-2623-250E-17A9-A8792D5AF065}"/>
              </a:ext>
            </a:extLst>
          </p:cNvPr>
          <p:cNvPicPr>
            <a:picLocks noChangeAspect="1"/>
          </p:cNvPicPr>
          <p:nvPr/>
        </p:nvPicPr>
        <p:blipFill>
          <a:blip r:embed="rId3"/>
          <a:stretch>
            <a:fillRect/>
          </a:stretch>
        </p:blipFill>
        <p:spPr>
          <a:xfrm>
            <a:off x="5890588" y="1537408"/>
            <a:ext cx="6094559" cy="4491252"/>
          </a:xfrm>
          <a:prstGeom prst="rect">
            <a:avLst/>
          </a:prstGeom>
        </p:spPr>
      </p:pic>
    </p:spTree>
    <p:extLst>
      <p:ext uri="{BB962C8B-B14F-4D97-AF65-F5344CB8AC3E}">
        <p14:creationId xmlns:p14="http://schemas.microsoft.com/office/powerpoint/2010/main" val="1689903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561568" y="-243840"/>
            <a:ext cx="9649049" cy="1286327"/>
          </a:xfrm>
          <a:noFill/>
        </p:spPr>
        <p:txBody>
          <a:bodyPr>
            <a:noAutofit/>
          </a:bodyPr>
          <a:lstStyle/>
          <a:p>
            <a:r>
              <a:rPr lang="en-US" sz="4400" dirty="0"/>
              <a:t>Naive Bayes</a:t>
            </a:r>
          </a:p>
        </p:txBody>
      </p:sp>
      <p:pic>
        <p:nvPicPr>
          <p:cNvPr id="4" name="Picture 3">
            <a:extLst>
              <a:ext uri="{FF2B5EF4-FFF2-40B4-BE49-F238E27FC236}">
                <a16:creationId xmlns:a16="http://schemas.microsoft.com/office/drawing/2014/main" id="{6861C9D6-F669-14BC-2AB6-EDF488D3BF46}"/>
              </a:ext>
            </a:extLst>
          </p:cNvPr>
          <p:cNvPicPr>
            <a:picLocks noChangeAspect="1"/>
          </p:cNvPicPr>
          <p:nvPr/>
        </p:nvPicPr>
        <p:blipFill>
          <a:blip r:embed="rId2"/>
          <a:stretch>
            <a:fillRect/>
          </a:stretch>
        </p:blipFill>
        <p:spPr>
          <a:xfrm>
            <a:off x="373207" y="1624179"/>
            <a:ext cx="5137263" cy="4512461"/>
          </a:xfrm>
          <a:prstGeom prst="rect">
            <a:avLst/>
          </a:prstGeom>
        </p:spPr>
      </p:pic>
      <p:pic>
        <p:nvPicPr>
          <p:cNvPr id="7" name="Picture 6">
            <a:extLst>
              <a:ext uri="{FF2B5EF4-FFF2-40B4-BE49-F238E27FC236}">
                <a16:creationId xmlns:a16="http://schemas.microsoft.com/office/drawing/2014/main" id="{5614F1A0-CF51-DB85-C761-84EDA1BADB54}"/>
              </a:ext>
            </a:extLst>
          </p:cNvPr>
          <p:cNvPicPr>
            <a:picLocks noChangeAspect="1"/>
          </p:cNvPicPr>
          <p:nvPr/>
        </p:nvPicPr>
        <p:blipFill>
          <a:blip r:embed="rId3"/>
          <a:stretch>
            <a:fillRect/>
          </a:stretch>
        </p:blipFill>
        <p:spPr>
          <a:xfrm>
            <a:off x="5740399" y="1624179"/>
            <a:ext cx="5954563" cy="4583581"/>
          </a:xfrm>
          <a:prstGeom prst="rect">
            <a:avLst/>
          </a:prstGeom>
        </p:spPr>
      </p:pic>
    </p:spTree>
    <p:extLst>
      <p:ext uri="{BB962C8B-B14F-4D97-AF65-F5344CB8AC3E}">
        <p14:creationId xmlns:p14="http://schemas.microsoft.com/office/powerpoint/2010/main" val="63755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541248" y="-50800"/>
            <a:ext cx="9649049" cy="1286327"/>
          </a:xfrm>
          <a:noFill/>
        </p:spPr>
        <p:txBody>
          <a:bodyPr>
            <a:noAutofit/>
          </a:bodyPr>
          <a:lstStyle/>
          <a:p>
            <a:r>
              <a:rPr lang="en-US" sz="4400" dirty="0"/>
              <a:t>SVM</a:t>
            </a:r>
          </a:p>
        </p:txBody>
      </p:sp>
      <p:pic>
        <p:nvPicPr>
          <p:cNvPr id="5" name="Picture 4">
            <a:extLst>
              <a:ext uri="{FF2B5EF4-FFF2-40B4-BE49-F238E27FC236}">
                <a16:creationId xmlns:a16="http://schemas.microsoft.com/office/drawing/2014/main" id="{4784E024-CDE2-BC3D-162B-D741069F5030}"/>
              </a:ext>
            </a:extLst>
          </p:cNvPr>
          <p:cNvPicPr>
            <a:picLocks noChangeAspect="1"/>
          </p:cNvPicPr>
          <p:nvPr/>
        </p:nvPicPr>
        <p:blipFill>
          <a:blip r:embed="rId2"/>
          <a:stretch>
            <a:fillRect/>
          </a:stretch>
        </p:blipFill>
        <p:spPr>
          <a:xfrm>
            <a:off x="265259" y="1286327"/>
            <a:ext cx="5281247" cy="4729628"/>
          </a:xfrm>
          <a:prstGeom prst="rect">
            <a:avLst/>
          </a:prstGeom>
        </p:spPr>
      </p:pic>
      <p:pic>
        <p:nvPicPr>
          <p:cNvPr id="8" name="Picture 7">
            <a:extLst>
              <a:ext uri="{FF2B5EF4-FFF2-40B4-BE49-F238E27FC236}">
                <a16:creationId xmlns:a16="http://schemas.microsoft.com/office/drawing/2014/main" id="{1E915AB3-0AA9-DCC2-C323-794523EC18B2}"/>
              </a:ext>
            </a:extLst>
          </p:cNvPr>
          <p:cNvPicPr>
            <a:picLocks noChangeAspect="1"/>
          </p:cNvPicPr>
          <p:nvPr/>
        </p:nvPicPr>
        <p:blipFill>
          <a:blip r:embed="rId3"/>
          <a:stretch>
            <a:fillRect/>
          </a:stretch>
        </p:blipFill>
        <p:spPr>
          <a:xfrm>
            <a:off x="5699758" y="1286328"/>
            <a:ext cx="6355437" cy="4819832"/>
          </a:xfrm>
          <a:prstGeom prst="rect">
            <a:avLst/>
          </a:prstGeom>
        </p:spPr>
      </p:pic>
    </p:spTree>
    <p:extLst>
      <p:ext uri="{BB962C8B-B14F-4D97-AF65-F5344CB8AC3E}">
        <p14:creationId xmlns:p14="http://schemas.microsoft.com/office/powerpoint/2010/main" val="2927371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846048" y="-233680"/>
            <a:ext cx="9649049" cy="1286327"/>
          </a:xfrm>
          <a:noFill/>
        </p:spPr>
        <p:txBody>
          <a:bodyPr>
            <a:noAutofit/>
          </a:bodyPr>
          <a:lstStyle/>
          <a:p>
            <a:r>
              <a:rPr lang="en-US" sz="4400" dirty="0"/>
              <a:t>XGBoost</a:t>
            </a:r>
          </a:p>
        </p:txBody>
      </p:sp>
      <p:pic>
        <p:nvPicPr>
          <p:cNvPr id="4" name="Picture 3">
            <a:extLst>
              <a:ext uri="{FF2B5EF4-FFF2-40B4-BE49-F238E27FC236}">
                <a16:creationId xmlns:a16="http://schemas.microsoft.com/office/drawing/2014/main" id="{C763A38A-45F0-4712-B66A-905818882C62}"/>
              </a:ext>
            </a:extLst>
          </p:cNvPr>
          <p:cNvPicPr>
            <a:picLocks noChangeAspect="1"/>
          </p:cNvPicPr>
          <p:nvPr/>
        </p:nvPicPr>
        <p:blipFill>
          <a:blip r:embed="rId2"/>
          <a:stretch>
            <a:fillRect/>
          </a:stretch>
        </p:blipFill>
        <p:spPr>
          <a:xfrm>
            <a:off x="286421" y="1546505"/>
            <a:ext cx="5382151" cy="4802038"/>
          </a:xfrm>
          <a:prstGeom prst="rect">
            <a:avLst/>
          </a:prstGeom>
        </p:spPr>
      </p:pic>
      <p:pic>
        <p:nvPicPr>
          <p:cNvPr id="7" name="Picture 6">
            <a:extLst>
              <a:ext uri="{FF2B5EF4-FFF2-40B4-BE49-F238E27FC236}">
                <a16:creationId xmlns:a16="http://schemas.microsoft.com/office/drawing/2014/main" id="{7CFA4022-DF07-29CD-CBCF-C6D5D12E0257}"/>
              </a:ext>
            </a:extLst>
          </p:cNvPr>
          <p:cNvPicPr>
            <a:picLocks noChangeAspect="1"/>
          </p:cNvPicPr>
          <p:nvPr/>
        </p:nvPicPr>
        <p:blipFill>
          <a:blip r:embed="rId3"/>
          <a:stretch>
            <a:fillRect/>
          </a:stretch>
        </p:blipFill>
        <p:spPr>
          <a:xfrm>
            <a:off x="5794809" y="1546505"/>
            <a:ext cx="6110770" cy="4802038"/>
          </a:xfrm>
          <a:prstGeom prst="rect">
            <a:avLst/>
          </a:prstGeom>
        </p:spPr>
      </p:pic>
    </p:spTree>
    <p:extLst>
      <p:ext uri="{BB962C8B-B14F-4D97-AF65-F5344CB8AC3E}">
        <p14:creationId xmlns:p14="http://schemas.microsoft.com/office/powerpoint/2010/main" val="44582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408432" y="518160"/>
            <a:ext cx="5504688" cy="832104"/>
          </a:xfrm>
          <a:noFill/>
        </p:spPr>
        <p:txBody>
          <a:bodyPr>
            <a:noAutofit/>
          </a:bodyPr>
          <a:lstStyle/>
          <a:p>
            <a:r>
              <a:rPr lang="en-US" sz="4000" dirty="0"/>
              <a:t>Model Comparison</a:t>
            </a:r>
          </a:p>
        </p:txBody>
      </p:sp>
      <p:sp>
        <p:nvSpPr>
          <p:cNvPr id="8" name="Slide Number Placeholder 7">
            <a:extLst>
              <a:ext uri="{FF2B5EF4-FFF2-40B4-BE49-F238E27FC236}">
                <a16:creationId xmlns:a16="http://schemas.microsoft.com/office/drawing/2014/main" id="{093736AF-0027-E734-82A8-010D7129D046}"/>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14</a:t>
            </a:fld>
            <a:endParaRPr lang="en-US" dirty="0"/>
          </a:p>
        </p:txBody>
      </p:sp>
      <p:pic>
        <p:nvPicPr>
          <p:cNvPr id="10" name="Picture 9">
            <a:extLst>
              <a:ext uri="{FF2B5EF4-FFF2-40B4-BE49-F238E27FC236}">
                <a16:creationId xmlns:a16="http://schemas.microsoft.com/office/drawing/2014/main" id="{CAA635E2-8A2D-C8F6-39A9-4B8E10ABA87A}"/>
              </a:ext>
            </a:extLst>
          </p:cNvPr>
          <p:cNvPicPr>
            <a:picLocks noChangeAspect="1"/>
          </p:cNvPicPr>
          <p:nvPr/>
        </p:nvPicPr>
        <p:blipFill>
          <a:blip r:embed="rId2"/>
          <a:stretch>
            <a:fillRect/>
          </a:stretch>
        </p:blipFill>
        <p:spPr>
          <a:xfrm>
            <a:off x="3337846" y="1350263"/>
            <a:ext cx="8445722" cy="5212737"/>
          </a:xfrm>
          <a:prstGeom prst="rect">
            <a:avLst/>
          </a:prstGeom>
        </p:spPr>
      </p:pic>
    </p:spTree>
    <p:extLst>
      <p:ext uri="{BB962C8B-B14F-4D97-AF65-F5344CB8AC3E}">
        <p14:creationId xmlns:p14="http://schemas.microsoft.com/office/powerpoint/2010/main" val="729609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078992" y="365760"/>
            <a:ext cx="10277856" cy="1655064"/>
          </a:xfrm>
          <a:noFill/>
        </p:spPr>
        <p:txBody>
          <a:bodyPr>
            <a:noAutofit/>
          </a:bodyPr>
          <a:lstStyle/>
          <a:p>
            <a:r>
              <a:rPr lang="en-US" dirty="0"/>
              <a:t>Deployment Architecture</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xfrm>
            <a:off x="3575304" y="2441448"/>
            <a:ext cx="7580376" cy="1907032"/>
          </a:xfrm>
          <a:noFill/>
        </p:spPr>
        <p:txBody>
          <a:bodyPr vert="horz" lIns="91440" tIns="45720" rIns="91440" bIns="45720" rtlCol="0" anchor="t">
            <a:noAutofit/>
          </a:bodyPr>
          <a:lstStyle/>
          <a:p>
            <a:pPr algn="just"/>
            <a:r>
              <a:rPr lang="en-US" dirty="0"/>
              <a:t>The final trained model was saved using joblib and deployed via a Flask web application. The web app consists of an HTML/CSS frontend that collects user inputs, which are sent to the Flask backend. The model processes the inputs and returns a prediction to the user interface, enabling real-time disease risk assessment.</a:t>
            </a:r>
          </a:p>
        </p:txBody>
      </p:sp>
      <p:sp>
        <p:nvSpPr>
          <p:cNvPr id="13" name="Slide Number Placeholder 12">
            <a:extLst>
              <a:ext uri="{FF2B5EF4-FFF2-40B4-BE49-F238E27FC236}">
                <a16:creationId xmlns:a16="http://schemas.microsoft.com/office/drawing/2014/main" id="{9F61F934-8535-E086-C153-D48E49B98B6A}"/>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15</a:t>
            </a:fld>
            <a:endParaRPr lang="en-US" dirty="0"/>
          </a:p>
        </p:txBody>
      </p:sp>
    </p:spTree>
    <p:extLst>
      <p:ext uri="{BB962C8B-B14F-4D97-AF65-F5344CB8AC3E}">
        <p14:creationId xmlns:p14="http://schemas.microsoft.com/office/powerpoint/2010/main" val="1210802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085931" y="359647"/>
            <a:ext cx="9182608" cy="822960"/>
          </a:xfrm>
          <a:noFill/>
        </p:spPr>
        <p:txBody>
          <a:bodyPr>
            <a:noAutofit/>
          </a:bodyPr>
          <a:lstStyle/>
          <a:p>
            <a:r>
              <a:rPr lang="en-US" sz="4000" dirty="0"/>
              <a:t>Architectural Design and Deployment</a:t>
            </a:r>
          </a:p>
        </p:txBody>
      </p:sp>
      <p:sp>
        <p:nvSpPr>
          <p:cNvPr id="8" name="Slide Number Placeholder 7">
            <a:extLst>
              <a:ext uri="{FF2B5EF4-FFF2-40B4-BE49-F238E27FC236}">
                <a16:creationId xmlns:a16="http://schemas.microsoft.com/office/drawing/2014/main" id="{093736AF-0027-E734-82A8-010D7129D046}"/>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16</a:t>
            </a:fld>
            <a:endParaRPr lang="en-US" dirty="0"/>
          </a:p>
        </p:txBody>
      </p:sp>
      <p:sp>
        <p:nvSpPr>
          <p:cNvPr id="4" name="TextBox 3">
            <a:extLst>
              <a:ext uri="{FF2B5EF4-FFF2-40B4-BE49-F238E27FC236}">
                <a16:creationId xmlns:a16="http://schemas.microsoft.com/office/drawing/2014/main" id="{B5A305A3-8105-28A1-6C61-A899404ED7CF}"/>
              </a:ext>
            </a:extLst>
          </p:cNvPr>
          <p:cNvSpPr txBox="1"/>
          <p:nvPr/>
        </p:nvSpPr>
        <p:spPr>
          <a:xfrm>
            <a:off x="715746" y="4540407"/>
            <a:ext cx="11039374" cy="1200329"/>
          </a:xfrm>
          <a:prstGeom prst="rect">
            <a:avLst/>
          </a:prstGeom>
          <a:noFill/>
        </p:spPr>
        <p:txBody>
          <a:bodyPr wrap="square">
            <a:spAutoFit/>
          </a:bodyPr>
          <a:lstStyle/>
          <a:p>
            <a:pPr algn="just"/>
            <a:r>
              <a:rPr lang="en-IN" dirty="0"/>
              <a:t>The trained model was integrated into a Flask web framework for deployment. The model was serialized using </a:t>
            </a:r>
            <a:r>
              <a:rPr lang="en-IN" dirty="0" err="1"/>
              <a:t>joblib</a:t>
            </a:r>
            <a:r>
              <a:rPr lang="en-IN" dirty="0"/>
              <a:t> and loaded into a Flask API endpoint. A simple HTML/CSS frontend was created to accept user inputs, which are sent to the backend via HTTP POST requests. The Flask server processes the inputs, applies the model, and returns the predicted price to the user through the interface.</a:t>
            </a:r>
          </a:p>
        </p:txBody>
      </p:sp>
      <p:pic>
        <p:nvPicPr>
          <p:cNvPr id="3" name="Picture 2">
            <a:extLst>
              <a:ext uri="{FF2B5EF4-FFF2-40B4-BE49-F238E27FC236}">
                <a16:creationId xmlns:a16="http://schemas.microsoft.com/office/drawing/2014/main" id="{AE6E9D08-EDB0-C5B5-6763-0F85F3039268}"/>
              </a:ext>
            </a:extLst>
          </p:cNvPr>
          <p:cNvPicPr>
            <a:picLocks noChangeAspect="1"/>
          </p:cNvPicPr>
          <p:nvPr/>
        </p:nvPicPr>
        <p:blipFill>
          <a:blip r:embed="rId2"/>
          <a:stretch>
            <a:fillRect/>
          </a:stretch>
        </p:blipFill>
        <p:spPr>
          <a:xfrm>
            <a:off x="409930" y="1182607"/>
            <a:ext cx="11372139" cy="3135005"/>
          </a:xfrm>
          <a:prstGeom prst="rect">
            <a:avLst/>
          </a:prstGeom>
        </p:spPr>
      </p:pic>
    </p:spTree>
    <p:extLst>
      <p:ext uri="{BB962C8B-B14F-4D97-AF65-F5344CB8AC3E}">
        <p14:creationId xmlns:p14="http://schemas.microsoft.com/office/powerpoint/2010/main" val="69224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2247392" y="512047"/>
            <a:ext cx="9182608" cy="822960"/>
          </a:xfrm>
          <a:noFill/>
        </p:spPr>
        <p:txBody>
          <a:bodyPr>
            <a:noAutofit/>
          </a:bodyPr>
          <a:lstStyle/>
          <a:p>
            <a:r>
              <a:rPr lang="en-US" sz="4000" dirty="0"/>
              <a:t>Design of Web application</a:t>
            </a:r>
          </a:p>
        </p:txBody>
      </p:sp>
      <p:sp>
        <p:nvSpPr>
          <p:cNvPr id="8" name="Slide Number Placeholder 7">
            <a:extLst>
              <a:ext uri="{FF2B5EF4-FFF2-40B4-BE49-F238E27FC236}">
                <a16:creationId xmlns:a16="http://schemas.microsoft.com/office/drawing/2014/main" id="{093736AF-0027-E734-82A8-010D7129D046}"/>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17</a:t>
            </a:fld>
            <a:endParaRPr lang="en-US" dirty="0"/>
          </a:p>
        </p:txBody>
      </p:sp>
      <p:sp>
        <p:nvSpPr>
          <p:cNvPr id="4" name="TextBox 3">
            <a:extLst>
              <a:ext uri="{FF2B5EF4-FFF2-40B4-BE49-F238E27FC236}">
                <a16:creationId xmlns:a16="http://schemas.microsoft.com/office/drawing/2014/main" id="{B5A305A3-8105-28A1-6C61-A899404ED7CF}"/>
              </a:ext>
            </a:extLst>
          </p:cNvPr>
          <p:cNvSpPr txBox="1"/>
          <p:nvPr/>
        </p:nvSpPr>
        <p:spPr>
          <a:xfrm>
            <a:off x="2756138" y="1594007"/>
            <a:ext cx="11039374" cy="3970318"/>
          </a:xfrm>
          <a:prstGeom prst="rect">
            <a:avLst/>
          </a:prstGeom>
          <a:noFill/>
        </p:spPr>
        <p:txBody>
          <a:bodyPr wrap="square">
            <a:spAutoFit/>
          </a:bodyPr>
          <a:lstStyle/>
          <a:p>
            <a:r>
              <a:rPr lang="en-US" b="1" dirty="0"/>
              <a:t>1. Web Application Development</a:t>
            </a:r>
          </a:p>
          <a:p>
            <a:pPr marL="285750" indent="-285750">
              <a:buFont typeface="Arial" panose="020B0604020202020204" pitchFamily="34" charset="0"/>
              <a:buChar char="•"/>
            </a:pPr>
            <a:r>
              <a:rPr lang="en-US" dirty="0"/>
              <a:t>Designed a user-friendly, browser-compatible web UI</a:t>
            </a:r>
          </a:p>
          <a:p>
            <a:pPr marL="285750" indent="-285750">
              <a:buFont typeface="Arial" panose="020B0604020202020204" pitchFamily="34" charset="0"/>
              <a:buChar char="•"/>
            </a:pPr>
            <a:r>
              <a:rPr lang="en-US" dirty="0"/>
              <a:t>Enabled  input &amp; prediction display</a:t>
            </a:r>
          </a:p>
          <a:p>
            <a:pPr marL="285750" indent="-285750">
              <a:buFont typeface="Arial" panose="020B0604020202020204" pitchFamily="34" charset="0"/>
              <a:buChar char="•"/>
            </a:pPr>
            <a:r>
              <a:rPr lang="en-US" dirty="0"/>
              <a:t>Built using HTML, CSS, JavaScript (or React)</a:t>
            </a:r>
          </a:p>
          <a:p>
            <a:endParaRPr lang="en-US" dirty="0"/>
          </a:p>
          <a:p>
            <a:r>
              <a:rPr lang="en-US" b="1" dirty="0"/>
              <a:t>2. Model Integration</a:t>
            </a:r>
          </a:p>
          <a:p>
            <a:pPr marL="285750" indent="-285750">
              <a:buFont typeface="Arial" panose="020B0604020202020204" pitchFamily="34" charset="0"/>
              <a:buChar char="•"/>
            </a:pPr>
            <a:r>
              <a:rPr lang="en-US" dirty="0"/>
              <a:t>Integrated final model into the backend (Flask/Django)</a:t>
            </a:r>
          </a:p>
          <a:p>
            <a:pPr marL="285750" indent="-285750">
              <a:buFont typeface="Arial" panose="020B0604020202020204" pitchFamily="34" charset="0"/>
              <a:buChar char="•"/>
            </a:pPr>
            <a:r>
              <a:rPr lang="en-US" dirty="0"/>
              <a:t>Connected model predictions to the frontend</a:t>
            </a:r>
          </a:p>
          <a:p>
            <a:pPr marL="285750" indent="-285750">
              <a:buFont typeface="Arial" panose="020B0604020202020204" pitchFamily="34" charset="0"/>
              <a:buChar char="•"/>
            </a:pPr>
            <a:r>
              <a:rPr lang="en-US" dirty="0"/>
              <a:t>Ensured real-time detection functionality</a:t>
            </a:r>
          </a:p>
          <a:p>
            <a:endParaRPr lang="en-US" dirty="0"/>
          </a:p>
          <a:p>
            <a:r>
              <a:rPr lang="en-US" dirty="0"/>
              <a:t>3. </a:t>
            </a:r>
            <a:r>
              <a:rPr lang="en-US" b="1" dirty="0"/>
              <a:t>Deployment &amp; Testing</a:t>
            </a:r>
          </a:p>
          <a:p>
            <a:pPr marL="285750" indent="-285750">
              <a:buFont typeface="Arial" panose="020B0604020202020204" pitchFamily="34" charset="0"/>
              <a:buChar char="•"/>
            </a:pPr>
            <a:r>
              <a:rPr lang="en-US" dirty="0"/>
              <a:t>Deployed web app to a live server</a:t>
            </a:r>
          </a:p>
          <a:p>
            <a:pPr marL="285750" indent="-285750">
              <a:buFont typeface="Arial" panose="020B0604020202020204" pitchFamily="34" charset="0"/>
              <a:buChar char="•"/>
            </a:pPr>
            <a:r>
              <a:rPr lang="en-US" dirty="0"/>
              <a:t>Tested for performance &amp; user feedback</a:t>
            </a:r>
          </a:p>
          <a:p>
            <a:pPr marL="285750" indent="-285750">
              <a:buFont typeface="Arial" panose="020B0604020202020204" pitchFamily="34" charset="0"/>
              <a:buChar char="•"/>
            </a:pPr>
            <a:r>
              <a:rPr lang="en-US" dirty="0"/>
              <a:t>Ensured system stability and speed</a:t>
            </a:r>
          </a:p>
        </p:txBody>
      </p:sp>
    </p:spTree>
    <p:extLst>
      <p:ext uri="{BB962C8B-B14F-4D97-AF65-F5344CB8AC3E}">
        <p14:creationId xmlns:p14="http://schemas.microsoft.com/office/powerpoint/2010/main" val="2927356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2723896" y="401320"/>
            <a:ext cx="9752584" cy="1376680"/>
          </a:xfrm>
          <a:noFill/>
        </p:spPr>
        <p:txBody>
          <a:bodyPr anchor="ctr">
            <a:noAutofit/>
          </a:bodyPr>
          <a:lstStyle/>
          <a:p>
            <a:r>
              <a:rPr lang="en-US" sz="4400" dirty="0"/>
              <a:t>User Interface</a:t>
            </a:r>
          </a:p>
        </p:txBody>
      </p:sp>
      <p:sp>
        <p:nvSpPr>
          <p:cNvPr id="2" name="Content Placeholder 2">
            <a:extLst>
              <a:ext uri="{FF2B5EF4-FFF2-40B4-BE49-F238E27FC236}">
                <a16:creationId xmlns:a16="http://schemas.microsoft.com/office/drawing/2014/main" id="{20E7DAC1-5B72-B05C-92AD-51D3E53EDC97}"/>
              </a:ext>
            </a:extLst>
          </p:cNvPr>
          <p:cNvSpPr txBox="1">
            <a:spLocks/>
          </p:cNvSpPr>
          <p:nvPr/>
        </p:nvSpPr>
        <p:spPr>
          <a:xfrm>
            <a:off x="4460240" y="2912364"/>
            <a:ext cx="7580376" cy="1907032"/>
          </a:xfrm>
          <a:prstGeom prst="rect">
            <a:avLst/>
          </a:prstGeom>
          <a:noFill/>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The user interface was designed for simplicity and ease of use using HTML and CSS. It includes fields for entering patient details such as age, gender, chest pain type, cholesterol, blood pressure, and other relevant parameters. Upon submission, the application displays whether the patient is likely to have heart disease.</a:t>
            </a:r>
          </a:p>
        </p:txBody>
      </p:sp>
    </p:spTree>
    <p:extLst>
      <p:ext uri="{BB962C8B-B14F-4D97-AF65-F5344CB8AC3E}">
        <p14:creationId xmlns:p14="http://schemas.microsoft.com/office/powerpoint/2010/main" val="3058085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2298192" y="79077"/>
            <a:ext cx="9182608" cy="822960"/>
          </a:xfrm>
          <a:noFill/>
        </p:spPr>
        <p:txBody>
          <a:bodyPr>
            <a:noAutofit/>
          </a:bodyPr>
          <a:lstStyle/>
          <a:p>
            <a:r>
              <a:rPr lang="en-US" sz="4000" dirty="0"/>
              <a:t>Heart disease Predictor – Web app</a:t>
            </a:r>
          </a:p>
        </p:txBody>
      </p:sp>
      <p:sp>
        <p:nvSpPr>
          <p:cNvPr id="8" name="Slide Number Placeholder 7">
            <a:extLst>
              <a:ext uri="{FF2B5EF4-FFF2-40B4-BE49-F238E27FC236}">
                <a16:creationId xmlns:a16="http://schemas.microsoft.com/office/drawing/2014/main" id="{093736AF-0027-E734-82A8-010D7129D046}"/>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19</a:t>
            </a:fld>
            <a:endParaRPr lang="en-US" dirty="0"/>
          </a:p>
        </p:txBody>
      </p:sp>
      <p:pic>
        <p:nvPicPr>
          <p:cNvPr id="5" name="Picture 4">
            <a:extLst>
              <a:ext uri="{FF2B5EF4-FFF2-40B4-BE49-F238E27FC236}">
                <a16:creationId xmlns:a16="http://schemas.microsoft.com/office/drawing/2014/main" id="{98540FDB-E30E-0605-7E2E-79A40834ED56}"/>
              </a:ext>
            </a:extLst>
          </p:cNvPr>
          <p:cNvPicPr>
            <a:picLocks noChangeAspect="1"/>
          </p:cNvPicPr>
          <p:nvPr/>
        </p:nvPicPr>
        <p:blipFill>
          <a:blip r:embed="rId3"/>
          <a:stretch>
            <a:fillRect/>
          </a:stretch>
        </p:blipFill>
        <p:spPr>
          <a:xfrm>
            <a:off x="72888" y="787737"/>
            <a:ext cx="12046224" cy="5775264"/>
          </a:xfrm>
          <a:prstGeom prst="rect">
            <a:avLst/>
          </a:prstGeom>
        </p:spPr>
      </p:pic>
    </p:spTree>
    <p:extLst>
      <p:ext uri="{BB962C8B-B14F-4D97-AF65-F5344CB8AC3E}">
        <p14:creationId xmlns:p14="http://schemas.microsoft.com/office/powerpoint/2010/main" val="1106751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078992" y="850392"/>
            <a:ext cx="3913632" cy="4800600"/>
          </a:xfrm>
          <a:noFill/>
        </p:spPr>
        <p:txBody>
          <a:bodyPr anchor="ctr">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648316" y="1676027"/>
            <a:ext cx="4050792" cy="3342021"/>
          </a:xfrm>
          <a:noFill/>
        </p:spPr>
        <p:txBody>
          <a:bodyPr>
            <a:noAutofit/>
          </a:bodyPr>
          <a:lstStyle/>
          <a:p>
            <a:r>
              <a:rPr lang="en-US" dirty="0"/>
              <a:t>Introduction</a:t>
            </a:r>
          </a:p>
          <a:p>
            <a:r>
              <a:rPr lang="en-US" dirty="0"/>
              <a:t>Dataset Overview</a:t>
            </a:r>
          </a:p>
          <a:p>
            <a:r>
              <a:rPr lang="en-US" dirty="0"/>
              <a:t>Data Preprocessing</a:t>
            </a:r>
          </a:p>
          <a:p>
            <a:r>
              <a:rPr lang="en-US" dirty="0"/>
              <a:t>Model Building</a:t>
            </a:r>
          </a:p>
          <a:p>
            <a:r>
              <a:rPr lang="en-US" dirty="0"/>
              <a:t>Model Evaluation</a:t>
            </a:r>
          </a:p>
          <a:p>
            <a:r>
              <a:rPr lang="en-US" dirty="0"/>
              <a:t>Deployment Architecture</a:t>
            </a:r>
          </a:p>
          <a:p>
            <a:r>
              <a:rPr lang="en-US" dirty="0"/>
              <a:t>User Interface</a:t>
            </a:r>
          </a:p>
          <a:p>
            <a:r>
              <a:rPr lang="en-US" dirty="0"/>
              <a:t>Use Case</a:t>
            </a:r>
          </a:p>
          <a:p>
            <a:r>
              <a:rPr lang="en-US" dirty="0"/>
              <a:t>Testing &amp; Results</a:t>
            </a:r>
          </a:p>
          <a:p>
            <a:r>
              <a:rPr lang="en-US" dirty="0"/>
              <a:t>Conclusion</a:t>
            </a:r>
          </a:p>
          <a:p>
            <a:r>
              <a:rPr lang="en-US" dirty="0"/>
              <a:t>Future Scope</a:t>
            </a:r>
          </a:p>
        </p:txBody>
      </p:sp>
      <p:sp>
        <p:nvSpPr>
          <p:cNvPr id="9" name="Slide Number Placeholder 8">
            <a:extLst>
              <a:ext uri="{FF2B5EF4-FFF2-40B4-BE49-F238E27FC236}">
                <a16:creationId xmlns:a16="http://schemas.microsoft.com/office/drawing/2014/main" id="{E6AA7FF5-11CA-8F71-5951-B1099396287A}"/>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2</a:t>
            </a:fld>
            <a:endParaRPr lang="en-US" dirty="0"/>
          </a:p>
        </p:txBody>
      </p:sp>
    </p:spTree>
    <p:extLst>
      <p:ext uri="{BB962C8B-B14F-4D97-AF65-F5344CB8AC3E}">
        <p14:creationId xmlns:p14="http://schemas.microsoft.com/office/powerpoint/2010/main" val="3018507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2328672" y="0"/>
            <a:ext cx="9182608" cy="822960"/>
          </a:xfrm>
          <a:noFill/>
        </p:spPr>
        <p:txBody>
          <a:bodyPr>
            <a:noAutofit/>
          </a:bodyPr>
          <a:lstStyle/>
          <a:p>
            <a:r>
              <a:rPr lang="en-US" sz="4000" dirty="0"/>
              <a:t>Heart disease Predictor – Web app</a:t>
            </a:r>
          </a:p>
        </p:txBody>
      </p:sp>
      <p:sp>
        <p:nvSpPr>
          <p:cNvPr id="8" name="Slide Number Placeholder 7">
            <a:extLst>
              <a:ext uri="{FF2B5EF4-FFF2-40B4-BE49-F238E27FC236}">
                <a16:creationId xmlns:a16="http://schemas.microsoft.com/office/drawing/2014/main" id="{093736AF-0027-E734-82A8-010D7129D046}"/>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20</a:t>
            </a:fld>
            <a:endParaRPr lang="en-US" dirty="0"/>
          </a:p>
        </p:txBody>
      </p:sp>
      <p:pic>
        <p:nvPicPr>
          <p:cNvPr id="4" name="Picture 3">
            <a:extLst>
              <a:ext uri="{FF2B5EF4-FFF2-40B4-BE49-F238E27FC236}">
                <a16:creationId xmlns:a16="http://schemas.microsoft.com/office/drawing/2014/main" id="{5F6778E9-52A7-34E3-A827-BE50672CC2F6}"/>
              </a:ext>
            </a:extLst>
          </p:cNvPr>
          <p:cNvPicPr>
            <a:picLocks noChangeAspect="1"/>
          </p:cNvPicPr>
          <p:nvPr/>
        </p:nvPicPr>
        <p:blipFill>
          <a:blip r:embed="rId3"/>
          <a:stretch>
            <a:fillRect/>
          </a:stretch>
        </p:blipFill>
        <p:spPr>
          <a:xfrm>
            <a:off x="0" y="693600"/>
            <a:ext cx="12119112" cy="5983701"/>
          </a:xfrm>
          <a:prstGeom prst="rect">
            <a:avLst/>
          </a:prstGeom>
        </p:spPr>
      </p:pic>
    </p:spTree>
    <p:extLst>
      <p:ext uri="{BB962C8B-B14F-4D97-AF65-F5344CB8AC3E}">
        <p14:creationId xmlns:p14="http://schemas.microsoft.com/office/powerpoint/2010/main" val="2860480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1078992" y="365760"/>
            <a:ext cx="10277856" cy="1655064"/>
          </a:xfrm>
          <a:noFill/>
        </p:spPr>
        <p:txBody>
          <a:bodyPr anchor="b">
            <a:noAutofit/>
          </a:bodyPr>
          <a:lstStyle/>
          <a:p>
            <a:r>
              <a:rPr lang="en-US" dirty="0"/>
              <a:t>Use Case</a:t>
            </a:r>
          </a:p>
        </p:txBody>
      </p:sp>
      <p:sp>
        <p:nvSpPr>
          <p:cNvPr id="14" name="Slide Number Placeholder 13">
            <a:extLst>
              <a:ext uri="{FF2B5EF4-FFF2-40B4-BE49-F238E27FC236}">
                <a16:creationId xmlns:a16="http://schemas.microsoft.com/office/drawing/2014/main" id="{3F21905C-1BD6-BF3F-5B8B-B9AD53017014}"/>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21</a:t>
            </a:fld>
            <a:endParaRPr lang="en-US" dirty="0"/>
          </a:p>
        </p:txBody>
      </p:sp>
      <p:sp>
        <p:nvSpPr>
          <p:cNvPr id="10" name="TextBox 9">
            <a:extLst>
              <a:ext uri="{FF2B5EF4-FFF2-40B4-BE49-F238E27FC236}">
                <a16:creationId xmlns:a16="http://schemas.microsoft.com/office/drawing/2014/main" id="{E02F0031-E989-B32C-FED9-0A1F7365AB29}"/>
              </a:ext>
            </a:extLst>
          </p:cNvPr>
          <p:cNvSpPr txBox="1"/>
          <p:nvPr/>
        </p:nvSpPr>
        <p:spPr>
          <a:xfrm>
            <a:off x="3032760" y="2695416"/>
            <a:ext cx="7025640" cy="1477328"/>
          </a:xfrm>
          <a:prstGeom prst="rect">
            <a:avLst/>
          </a:prstGeom>
          <a:noFill/>
        </p:spPr>
        <p:txBody>
          <a:bodyPr wrap="square">
            <a:spAutoFit/>
          </a:bodyPr>
          <a:lstStyle/>
          <a:p>
            <a:pPr algn="just"/>
            <a:r>
              <a:rPr lang="en-US" dirty="0"/>
              <a:t>This application can be used by healthcare professionals and diagnostic centers to screen patients for potential heart disease before conducting extensive tests. It aids in early diagnosis, prioritizing high-risk cases, and potentially reducing workload on medical staff.</a:t>
            </a:r>
          </a:p>
        </p:txBody>
      </p:sp>
    </p:spTree>
    <p:extLst>
      <p:ext uri="{BB962C8B-B14F-4D97-AF65-F5344CB8AC3E}">
        <p14:creationId xmlns:p14="http://schemas.microsoft.com/office/powerpoint/2010/main" val="643777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3374136" y="187960"/>
            <a:ext cx="9752584" cy="1376680"/>
          </a:xfrm>
          <a:noFill/>
        </p:spPr>
        <p:txBody>
          <a:bodyPr anchor="ctr">
            <a:noAutofit/>
          </a:bodyPr>
          <a:lstStyle/>
          <a:p>
            <a:r>
              <a:rPr lang="en-US" sz="4000" dirty="0"/>
              <a:t>Testing &amp; Results</a:t>
            </a:r>
          </a:p>
        </p:txBody>
      </p:sp>
      <p:sp>
        <p:nvSpPr>
          <p:cNvPr id="2" name="Content Placeholder 2">
            <a:extLst>
              <a:ext uri="{FF2B5EF4-FFF2-40B4-BE49-F238E27FC236}">
                <a16:creationId xmlns:a16="http://schemas.microsoft.com/office/drawing/2014/main" id="{20E7DAC1-5B72-B05C-92AD-51D3E53EDC97}"/>
              </a:ext>
            </a:extLst>
          </p:cNvPr>
          <p:cNvSpPr txBox="1">
            <a:spLocks/>
          </p:cNvSpPr>
          <p:nvPr/>
        </p:nvSpPr>
        <p:spPr>
          <a:xfrm>
            <a:off x="4318000" y="2251964"/>
            <a:ext cx="7580376" cy="1907032"/>
          </a:xfrm>
          <a:prstGeom prst="rect">
            <a:avLst/>
          </a:prstGeom>
          <a:noFill/>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After deployment, the model was tested with multiple patient data entries. The predictions were accurate and aligned with expected outcomes based on the clinical indicators. The web app responded efficiently and provided results in real time, making it suitable for practical use.</a:t>
            </a:r>
          </a:p>
        </p:txBody>
      </p:sp>
    </p:spTree>
    <p:extLst>
      <p:ext uri="{BB962C8B-B14F-4D97-AF65-F5344CB8AC3E}">
        <p14:creationId xmlns:p14="http://schemas.microsoft.com/office/powerpoint/2010/main" val="106526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780032" y="924560"/>
            <a:ext cx="5504688" cy="832104"/>
          </a:xfrm>
          <a:noFill/>
        </p:spPr>
        <p:txBody>
          <a:bodyPr>
            <a:noAutofit/>
          </a:bodyPr>
          <a:lstStyle/>
          <a:p>
            <a:r>
              <a:rPr lang="en-US" sz="4000" dirty="0"/>
              <a:t>Conclusion</a:t>
            </a:r>
          </a:p>
        </p:txBody>
      </p:sp>
      <p:sp>
        <p:nvSpPr>
          <p:cNvPr id="8" name="Slide Number Placeholder 7">
            <a:extLst>
              <a:ext uri="{FF2B5EF4-FFF2-40B4-BE49-F238E27FC236}">
                <a16:creationId xmlns:a16="http://schemas.microsoft.com/office/drawing/2014/main" id="{093736AF-0027-E734-82A8-010D7129D046}"/>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23</a:t>
            </a:fld>
            <a:endParaRPr lang="en-US" dirty="0"/>
          </a:p>
        </p:txBody>
      </p:sp>
      <p:sp>
        <p:nvSpPr>
          <p:cNvPr id="4" name="TextBox 3">
            <a:extLst>
              <a:ext uri="{FF2B5EF4-FFF2-40B4-BE49-F238E27FC236}">
                <a16:creationId xmlns:a16="http://schemas.microsoft.com/office/drawing/2014/main" id="{B5A305A3-8105-28A1-6C61-A899404ED7CF}"/>
              </a:ext>
            </a:extLst>
          </p:cNvPr>
          <p:cNvSpPr txBox="1"/>
          <p:nvPr/>
        </p:nvSpPr>
        <p:spPr>
          <a:xfrm>
            <a:off x="3780790" y="2321172"/>
            <a:ext cx="7007860" cy="1477328"/>
          </a:xfrm>
          <a:prstGeom prst="rect">
            <a:avLst/>
          </a:prstGeom>
          <a:noFill/>
        </p:spPr>
        <p:txBody>
          <a:bodyPr wrap="square">
            <a:spAutoFit/>
          </a:bodyPr>
          <a:lstStyle/>
          <a:p>
            <a:pPr algn="just"/>
            <a:r>
              <a:rPr lang="en-US" dirty="0"/>
              <a:t>This project successfully demonstrates the use of machine learning in medical diagnosis. By combining data science with healthcare data, we were able to build and deploy an effective heart disease prediction tool. The system helps identify high-risk individuals and can be used to support clinical decision-making.</a:t>
            </a:r>
          </a:p>
        </p:txBody>
      </p:sp>
    </p:spTree>
    <p:extLst>
      <p:ext uri="{BB962C8B-B14F-4D97-AF65-F5344CB8AC3E}">
        <p14:creationId xmlns:p14="http://schemas.microsoft.com/office/powerpoint/2010/main" val="3261340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780032" y="924560"/>
            <a:ext cx="5504688" cy="832104"/>
          </a:xfrm>
          <a:noFill/>
        </p:spPr>
        <p:txBody>
          <a:bodyPr>
            <a:noAutofit/>
          </a:bodyPr>
          <a:lstStyle/>
          <a:p>
            <a:r>
              <a:rPr lang="en-US" sz="4000" dirty="0"/>
              <a:t>Future Scope</a:t>
            </a:r>
          </a:p>
        </p:txBody>
      </p:sp>
      <p:sp>
        <p:nvSpPr>
          <p:cNvPr id="8" name="Slide Number Placeholder 7">
            <a:extLst>
              <a:ext uri="{FF2B5EF4-FFF2-40B4-BE49-F238E27FC236}">
                <a16:creationId xmlns:a16="http://schemas.microsoft.com/office/drawing/2014/main" id="{093736AF-0027-E734-82A8-010D7129D046}"/>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24</a:t>
            </a:fld>
            <a:endParaRPr lang="en-US" dirty="0"/>
          </a:p>
        </p:txBody>
      </p:sp>
      <p:sp>
        <p:nvSpPr>
          <p:cNvPr id="4" name="TextBox 3">
            <a:extLst>
              <a:ext uri="{FF2B5EF4-FFF2-40B4-BE49-F238E27FC236}">
                <a16:creationId xmlns:a16="http://schemas.microsoft.com/office/drawing/2014/main" id="{B5A305A3-8105-28A1-6C61-A899404ED7CF}"/>
              </a:ext>
            </a:extLst>
          </p:cNvPr>
          <p:cNvSpPr txBox="1"/>
          <p:nvPr/>
        </p:nvSpPr>
        <p:spPr>
          <a:xfrm>
            <a:off x="3780790" y="2321172"/>
            <a:ext cx="7007860" cy="1477328"/>
          </a:xfrm>
          <a:prstGeom prst="rect">
            <a:avLst/>
          </a:prstGeom>
          <a:noFill/>
        </p:spPr>
        <p:txBody>
          <a:bodyPr wrap="square">
            <a:spAutoFit/>
          </a:bodyPr>
          <a:lstStyle/>
          <a:p>
            <a:pPr algn="just"/>
            <a:r>
              <a:rPr lang="en-US" dirty="0"/>
              <a:t>Future enhancements could include integrating the model with wearable devices or hospital systems for live data input. Additionally, deploying the model on a cloud platform would improve accessibility and scalability. More features and larger datasets could also improve model accuracy and robustness.</a:t>
            </a:r>
          </a:p>
        </p:txBody>
      </p:sp>
    </p:spTree>
    <p:extLst>
      <p:ext uri="{BB962C8B-B14F-4D97-AF65-F5344CB8AC3E}">
        <p14:creationId xmlns:p14="http://schemas.microsoft.com/office/powerpoint/2010/main" val="2964554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0D7AA-8A21-B977-56ED-94406F29957C}"/>
              </a:ext>
            </a:extLst>
          </p:cNvPr>
          <p:cNvSpPr>
            <a:spLocks noGrp="1"/>
          </p:cNvSpPr>
          <p:nvPr>
            <p:ph type="ctrTitle"/>
          </p:nvPr>
        </p:nvSpPr>
        <p:spPr>
          <a:xfrm>
            <a:off x="1377696" y="1072450"/>
            <a:ext cx="9912096" cy="2743200"/>
          </a:xfrm>
          <a:noFill/>
        </p:spPr>
        <p:txBody>
          <a:bodyPr anchor="b">
            <a:noAutofit/>
          </a:bodyPr>
          <a:lstStyle/>
          <a:p>
            <a:r>
              <a:rPr lang="en-US" dirty="0"/>
              <a:t>Thank you</a:t>
            </a:r>
          </a:p>
        </p:txBody>
      </p:sp>
    </p:spTree>
    <p:extLst>
      <p:ext uri="{BB962C8B-B14F-4D97-AF65-F5344CB8AC3E}">
        <p14:creationId xmlns:p14="http://schemas.microsoft.com/office/powerpoint/2010/main" val="3751616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489098" y="929286"/>
            <a:ext cx="10460736" cy="962247"/>
          </a:xfrm>
          <a:noFill/>
        </p:spPr>
        <p:txBody>
          <a:bodyPr>
            <a:noAutofit/>
          </a:bodyPr>
          <a:lstStyle/>
          <a:p>
            <a:r>
              <a:rPr lang="en-US" sz="4000" dirty="0"/>
              <a:t>Dataset Overview</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1058578" y="2015932"/>
            <a:ext cx="10460736" cy="3693751"/>
          </a:xfrm>
          <a:noFill/>
        </p:spPr>
        <p:txBody>
          <a:bodyPr>
            <a:noAutofit/>
          </a:bodyPr>
          <a:lstStyle/>
          <a:p>
            <a:pPr algn="just"/>
            <a:r>
              <a:rPr lang="en-US" sz="2400" cap="none" dirty="0"/>
              <a:t>The dataset consists of medical data collected from patients, with 14 attributes describing health indicators and a target variable indicating heart disease presence. features include age, sex, chest pain type, resting blood pressure, cholesterol level, fasting blood sugar, </a:t>
            </a:r>
            <a:r>
              <a:rPr lang="en-US" sz="2400" cap="none" dirty="0" err="1"/>
              <a:t>ecg</a:t>
            </a:r>
            <a:r>
              <a:rPr lang="en-US" sz="2400" cap="none" dirty="0"/>
              <a:t> results, maximum heart rate, exercise-induced angina, </a:t>
            </a:r>
            <a:r>
              <a:rPr lang="en-US" sz="2400" cap="none" dirty="0" err="1"/>
              <a:t>oldpeak</a:t>
            </a:r>
            <a:r>
              <a:rPr lang="en-US" sz="2400" cap="none" dirty="0"/>
              <a:t> (</a:t>
            </a:r>
            <a:r>
              <a:rPr lang="en-US" sz="2400" cap="none" dirty="0" err="1"/>
              <a:t>st</a:t>
            </a:r>
            <a:r>
              <a:rPr lang="en-US" sz="2400" cap="none" dirty="0"/>
              <a:t> depression), and </a:t>
            </a:r>
            <a:r>
              <a:rPr lang="en-US" sz="2400" cap="none" dirty="0" err="1"/>
              <a:t>st</a:t>
            </a:r>
            <a:r>
              <a:rPr lang="en-US" sz="2400" cap="none" dirty="0"/>
              <a:t> segment slope. the target variable is binary: 0 = normal, 1 = heart disease.</a:t>
            </a:r>
          </a:p>
          <a:p>
            <a:endParaRPr lang="en-US" dirty="0"/>
          </a:p>
        </p:txBody>
      </p:sp>
    </p:spTree>
    <p:extLst>
      <p:ext uri="{BB962C8B-B14F-4D97-AF65-F5344CB8AC3E}">
        <p14:creationId xmlns:p14="http://schemas.microsoft.com/office/powerpoint/2010/main" val="11850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078992" y="365760"/>
            <a:ext cx="10277856" cy="1655064"/>
          </a:xfrm>
          <a:noFill/>
        </p:spPr>
        <p:txBody>
          <a:bodyPr anchor="b">
            <a:noAutofit/>
          </a:bodyPr>
          <a:lstStyle/>
          <a:p>
            <a:r>
              <a:rPr lang="en-US" dirty="0"/>
              <a:t>Data Preprocessing</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3575303" y="2313432"/>
            <a:ext cx="7610147" cy="3218688"/>
          </a:xfrm>
          <a:noFill/>
        </p:spPr>
        <p:txBody>
          <a:bodyPr>
            <a:noAutofit/>
          </a:bodyPr>
          <a:lstStyle/>
          <a:p>
            <a:pPr algn="just"/>
            <a:r>
              <a:rPr lang="en-US" dirty="0"/>
              <a:t>We began by handling missing or invalid data. Categorical variables such as chest pain type, ECG results, and ST slope were encoded using label encoding. Binary variables like sex and fasting blood sugar were mapped to 0 and 1. Numerical features were normalized to ensure uniformity across scales. Finally, the dataset was split into training and testing sets using an 80:20 ratio.</a:t>
            </a:r>
          </a:p>
        </p:txBody>
      </p:sp>
      <p:sp>
        <p:nvSpPr>
          <p:cNvPr id="10" name="Slide Number Placeholder 9">
            <a:extLst>
              <a:ext uri="{FF2B5EF4-FFF2-40B4-BE49-F238E27FC236}">
                <a16:creationId xmlns:a16="http://schemas.microsoft.com/office/drawing/2014/main" id="{FD7B9109-9E17-1A7A-3A9A-0F1C07BF36A3}"/>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4</a:t>
            </a:fld>
            <a:endParaRPr lang="en-US" dirty="0"/>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078992" y="365760"/>
            <a:ext cx="10277856" cy="1655064"/>
          </a:xfrm>
          <a:noFill/>
        </p:spPr>
        <p:txBody>
          <a:bodyPr anchor="b">
            <a:noAutofit/>
          </a:bodyPr>
          <a:lstStyle/>
          <a:p>
            <a:r>
              <a:rPr lang="en-IN" dirty="0"/>
              <a:t>Exploratory Data Analysis (EDA)</a:t>
            </a:r>
            <a:endParaRPr lang="en-US" dirty="0"/>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3266959" y="2419758"/>
            <a:ext cx="7610147" cy="3218688"/>
          </a:xfrm>
          <a:noFill/>
        </p:spPr>
        <p:txBody>
          <a:bodyPr>
            <a:noAutofit/>
          </a:bodyPr>
          <a:lstStyle/>
          <a:p>
            <a:r>
              <a:rPr lang="en-US" dirty="0"/>
              <a:t>We performed exploratory data analysis to understand patterns, correlations, and distributions of features in the dataset.</a:t>
            </a:r>
          </a:p>
          <a:p>
            <a:pPr>
              <a:buFont typeface="Arial" panose="020B0604020202020204" pitchFamily="34" charset="0"/>
              <a:buChar char="•"/>
            </a:pPr>
            <a:r>
              <a:rPr lang="en-US" dirty="0"/>
              <a:t>Plotted histograms and boxplots to visualize distribution of </a:t>
            </a:r>
            <a:r>
              <a:rPr lang="en-US" b="1" dirty="0"/>
              <a:t>age</a:t>
            </a:r>
            <a:r>
              <a:rPr lang="en-US" dirty="0"/>
              <a:t>, </a:t>
            </a:r>
            <a:r>
              <a:rPr lang="en-US" b="1" dirty="0"/>
              <a:t>cholesterol</a:t>
            </a:r>
            <a:r>
              <a:rPr lang="en-US" dirty="0"/>
              <a:t>, and </a:t>
            </a:r>
            <a:r>
              <a:rPr lang="en-US" b="1" dirty="0"/>
              <a:t>blood pressure</a:t>
            </a:r>
            <a:r>
              <a:rPr lang="en-US" dirty="0"/>
              <a:t>.</a:t>
            </a:r>
          </a:p>
          <a:p>
            <a:pPr>
              <a:buFont typeface="Arial" panose="020B0604020202020204" pitchFamily="34" charset="0"/>
              <a:buChar char="•"/>
            </a:pPr>
            <a:r>
              <a:rPr lang="en-US" dirty="0"/>
              <a:t>Correlation matrix showed strong relationships between </a:t>
            </a:r>
            <a:r>
              <a:rPr lang="en-US" b="1" dirty="0"/>
              <a:t>chest pain type</a:t>
            </a:r>
            <a:r>
              <a:rPr lang="en-US" dirty="0"/>
              <a:t>, </a:t>
            </a:r>
            <a:r>
              <a:rPr lang="en-US" b="1" dirty="0"/>
              <a:t>max heart rate</a:t>
            </a:r>
            <a:r>
              <a:rPr lang="en-US" dirty="0"/>
              <a:t>, and </a:t>
            </a:r>
            <a:r>
              <a:rPr lang="en-US" b="1" dirty="0"/>
              <a:t>target class</a:t>
            </a:r>
            <a:r>
              <a:rPr lang="en-US" dirty="0"/>
              <a:t>.</a:t>
            </a:r>
          </a:p>
          <a:p>
            <a:pPr>
              <a:buFont typeface="Arial" panose="020B0604020202020204" pitchFamily="34" charset="0"/>
              <a:buChar char="•"/>
            </a:pPr>
            <a:r>
              <a:rPr lang="en-US" dirty="0"/>
              <a:t>Checked for </a:t>
            </a:r>
            <a:r>
              <a:rPr lang="en-US" b="1" dirty="0"/>
              <a:t>class imbalance</a:t>
            </a:r>
            <a:r>
              <a:rPr lang="en-US" dirty="0"/>
              <a:t> and found a roughly even split.</a:t>
            </a:r>
          </a:p>
          <a:p>
            <a:pPr>
              <a:buFont typeface="Arial" panose="020B0604020202020204" pitchFamily="34" charset="0"/>
              <a:buChar char="•"/>
            </a:pPr>
            <a:r>
              <a:rPr lang="en-US" dirty="0"/>
              <a:t>Identified </a:t>
            </a:r>
            <a:r>
              <a:rPr lang="en-US" b="1" dirty="0"/>
              <a:t>outliers</a:t>
            </a:r>
            <a:r>
              <a:rPr lang="en-US" dirty="0"/>
              <a:t> in cholesterol and blood pressure for further analysis.</a:t>
            </a:r>
          </a:p>
        </p:txBody>
      </p:sp>
      <p:sp>
        <p:nvSpPr>
          <p:cNvPr id="10" name="Slide Number Placeholder 9">
            <a:extLst>
              <a:ext uri="{FF2B5EF4-FFF2-40B4-BE49-F238E27FC236}">
                <a16:creationId xmlns:a16="http://schemas.microsoft.com/office/drawing/2014/main" id="{FD7B9109-9E17-1A7A-3A9A-0F1C07BF36A3}"/>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5</a:t>
            </a:fld>
            <a:endParaRPr lang="en-US" dirty="0"/>
          </a:p>
        </p:txBody>
      </p:sp>
    </p:spTree>
    <p:extLst>
      <p:ext uri="{BB962C8B-B14F-4D97-AF65-F5344CB8AC3E}">
        <p14:creationId xmlns:p14="http://schemas.microsoft.com/office/powerpoint/2010/main" val="2277237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642848" y="-292290"/>
            <a:ext cx="9649049" cy="1286327"/>
          </a:xfrm>
          <a:noFill/>
        </p:spPr>
        <p:txBody>
          <a:bodyPr>
            <a:noAutofit/>
          </a:bodyPr>
          <a:lstStyle/>
          <a:p>
            <a:r>
              <a:rPr lang="en-US" sz="4000" dirty="0"/>
              <a:t>EDA- UNIVARIATE ANALYSIS</a:t>
            </a:r>
          </a:p>
        </p:txBody>
      </p:sp>
      <p:pic>
        <p:nvPicPr>
          <p:cNvPr id="7" name="Picture 6">
            <a:extLst>
              <a:ext uri="{FF2B5EF4-FFF2-40B4-BE49-F238E27FC236}">
                <a16:creationId xmlns:a16="http://schemas.microsoft.com/office/drawing/2014/main" id="{234F5C73-1D8B-6822-8F7A-FE07CC9B45EF}"/>
              </a:ext>
            </a:extLst>
          </p:cNvPr>
          <p:cNvPicPr>
            <a:picLocks noChangeAspect="1"/>
          </p:cNvPicPr>
          <p:nvPr/>
        </p:nvPicPr>
        <p:blipFill>
          <a:blip r:embed="rId2"/>
          <a:stretch>
            <a:fillRect/>
          </a:stretch>
        </p:blipFill>
        <p:spPr>
          <a:xfrm>
            <a:off x="3230880" y="994037"/>
            <a:ext cx="8757920" cy="5420006"/>
          </a:xfrm>
          <a:prstGeom prst="rect">
            <a:avLst/>
          </a:prstGeom>
        </p:spPr>
      </p:pic>
    </p:spTree>
    <p:extLst>
      <p:ext uri="{BB962C8B-B14F-4D97-AF65-F5344CB8AC3E}">
        <p14:creationId xmlns:p14="http://schemas.microsoft.com/office/powerpoint/2010/main" val="1371737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2638528" y="-193040"/>
            <a:ext cx="9649049" cy="1286327"/>
          </a:xfrm>
          <a:noFill/>
        </p:spPr>
        <p:txBody>
          <a:bodyPr>
            <a:noAutofit/>
          </a:bodyPr>
          <a:lstStyle/>
          <a:p>
            <a:r>
              <a:rPr lang="en-US" sz="4000" dirty="0"/>
              <a:t>EDA- UNIVARIATE ANALYSIS</a:t>
            </a:r>
          </a:p>
        </p:txBody>
      </p:sp>
      <p:pic>
        <p:nvPicPr>
          <p:cNvPr id="4" name="Picture 3">
            <a:extLst>
              <a:ext uri="{FF2B5EF4-FFF2-40B4-BE49-F238E27FC236}">
                <a16:creationId xmlns:a16="http://schemas.microsoft.com/office/drawing/2014/main" id="{E6C47D21-0C22-72D0-7E64-E8FB70850861}"/>
              </a:ext>
            </a:extLst>
          </p:cNvPr>
          <p:cNvPicPr>
            <a:picLocks noChangeAspect="1"/>
          </p:cNvPicPr>
          <p:nvPr/>
        </p:nvPicPr>
        <p:blipFill>
          <a:blip r:embed="rId2"/>
          <a:stretch>
            <a:fillRect/>
          </a:stretch>
        </p:blipFill>
        <p:spPr>
          <a:xfrm>
            <a:off x="172720" y="1538825"/>
            <a:ext cx="5577840" cy="4313335"/>
          </a:xfrm>
          <a:prstGeom prst="rect">
            <a:avLst/>
          </a:prstGeom>
        </p:spPr>
      </p:pic>
      <p:pic>
        <p:nvPicPr>
          <p:cNvPr id="6" name="Picture 5">
            <a:extLst>
              <a:ext uri="{FF2B5EF4-FFF2-40B4-BE49-F238E27FC236}">
                <a16:creationId xmlns:a16="http://schemas.microsoft.com/office/drawing/2014/main" id="{15D08843-FCC6-80C9-5367-A709824101F8}"/>
              </a:ext>
            </a:extLst>
          </p:cNvPr>
          <p:cNvPicPr>
            <a:picLocks noChangeAspect="1"/>
          </p:cNvPicPr>
          <p:nvPr/>
        </p:nvPicPr>
        <p:blipFill>
          <a:blip r:embed="rId3"/>
          <a:stretch>
            <a:fillRect/>
          </a:stretch>
        </p:blipFill>
        <p:spPr>
          <a:xfrm>
            <a:off x="5974080" y="1538824"/>
            <a:ext cx="6136190" cy="4313335"/>
          </a:xfrm>
          <a:prstGeom prst="rect">
            <a:avLst/>
          </a:prstGeom>
        </p:spPr>
      </p:pic>
    </p:spTree>
    <p:extLst>
      <p:ext uri="{BB962C8B-B14F-4D97-AF65-F5344CB8AC3E}">
        <p14:creationId xmlns:p14="http://schemas.microsoft.com/office/powerpoint/2010/main" val="91779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743712" y="528320"/>
            <a:ext cx="5281168" cy="1116584"/>
          </a:xfrm>
          <a:noFill/>
        </p:spPr>
        <p:txBody>
          <a:bodyPr anchor="b">
            <a:noAutofit/>
          </a:bodyPr>
          <a:lstStyle/>
          <a:p>
            <a:r>
              <a:rPr lang="en-IN" dirty="0"/>
              <a:t>Model Building</a:t>
            </a:r>
            <a:endParaRPr lang="en-US" dirty="0"/>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3256799" y="2114958"/>
            <a:ext cx="7610147" cy="3218688"/>
          </a:xfrm>
          <a:noFill/>
        </p:spPr>
        <p:txBody>
          <a:bodyPr>
            <a:noAutofit/>
          </a:bodyPr>
          <a:lstStyle/>
          <a:p>
            <a:pPr algn="just"/>
            <a:r>
              <a:rPr lang="en-US" dirty="0"/>
              <a:t>Tested multiple classification algorithms including Logistic Regression, Decision Tree, and Random Forest. After comparing their performance, Random Forest was selected for its high accuracy and ability to handle feature importance. Hyperparameter tuning was performed to optimize the model’s performance using grid search.</a:t>
            </a:r>
          </a:p>
          <a:p>
            <a:endParaRPr lang="en-US" dirty="0"/>
          </a:p>
        </p:txBody>
      </p:sp>
      <p:sp>
        <p:nvSpPr>
          <p:cNvPr id="10" name="Slide Number Placeholder 9">
            <a:extLst>
              <a:ext uri="{FF2B5EF4-FFF2-40B4-BE49-F238E27FC236}">
                <a16:creationId xmlns:a16="http://schemas.microsoft.com/office/drawing/2014/main" id="{FD7B9109-9E17-1A7A-3A9A-0F1C07BF36A3}"/>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8</a:t>
            </a:fld>
            <a:endParaRPr lang="en-US" dirty="0"/>
          </a:p>
        </p:txBody>
      </p:sp>
    </p:spTree>
    <p:extLst>
      <p:ext uri="{BB962C8B-B14F-4D97-AF65-F5344CB8AC3E}">
        <p14:creationId xmlns:p14="http://schemas.microsoft.com/office/powerpoint/2010/main" val="2179644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743712" y="528320"/>
            <a:ext cx="5281168" cy="1116584"/>
          </a:xfrm>
          <a:noFill/>
        </p:spPr>
        <p:txBody>
          <a:bodyPr anchor="b">
            <a:noAutofit/>
          </a:bodyPr>
          <a:lstStyle/>
          <a:p>
            <a:r>
              <a:rPr lang="en-IN" dirty="0"/>
              <a:t>Model Evaluation</a:t>
            </a:r>
            <a:endParaRPr lang="en-US" dirty="0"/>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3384296" y="2114958"/>
            <a:ext cx="7610147" cy="3218688"/>
          </a:xfrm>
          <a:noFill/>
        </p:spPr>
        <p:txBody>
          <a:bodyPr>
            <a:noAutofit/>
          </a:bodyPr>
          <a:lstStyle/>
          <a:p>
            <a:pPr algn="just"/>
            <a:r>
              <a:rPr lang="en-US" dirty="0"/>
              <a:t>The models were evaluated using accuracy, precision, recall, and F1-score. The Random Forest classifier achieved the best performance with an accuracy of 92%, precision of 91%, and recall of 93%. This indicated the model was effective in identifying both positive and negative heart disease cases accurately.</a:t>
            </a:r>
          </a:p>
          <a:p>
            <a:endParaRPr lang="en-US" dirty="0"/>
          </a:p>
        </p:txBody>
      </p:sp>
      <p:sp>
        <p:nvSpPr>
          <p:cNvPr id="10" name="Slide Number Placeholder 9">
            <a:extLst>
              <a:ext uri="{FF2B5EF4-FFF2-40B4-BE49-F238E27FC236}">
                <a16:creationId xmlns:a16="http://schemas.microsoft.com/office/drawing/2014/main" id="{FD7B9109-9E17-1A7A-3A9A-0F1C07BF36A3}"/>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9</a:t>
            </a:fld>
            <a:endParaRPr lang="en-US" dirty="0"/>
          </a:p>
        </p:txBody>
      </p:sp>
    </p:spTree>
    <p:extLst>
      <p:ext uri="{BB962C8B-B14F-4D97-AF65-F5344CB8AC3E}">
        <p14:creationId xmlns:p14="http://schemas.microsoft.com/office/powerpoint/2010/main" val="1318969986"/>
      </p:ext>
    </p:extLst>
  </p:cSld>
  <p:clrMapOvr>
    <a:masterClrMapping/>
  </p:clrMapOvr>
</p:sld>
</file>

<file path=ppt/theme/theme1.xml><?xml version="1.0" encoding="utf-8"?>
<a:theme xmlns:a="http://schemas.openxmlformats.org/drawingml/2006/main" name="Custom">
  <a:themeElements>
    <a:clrScheme name="Blue spheres">
      <a:dk1>
        <a:srgbClr val="000000"/>
      </a:dk1>
      <a:lt1>
        <a:srgbClr val="FFFFFF"/>
      </a:lt1>
      <a:dk2>
        <a:srgbClr val="E3E7ED"/>
      </a:dk2>
      <a:lt2>
        <a:srgbClr val="E8E8E8"/>
      </a:lt2>
      <a:accent1>
        <a:srgbClr val="7673F7"/>
      </a:accent1>
      <a:accent2>
        <a:srgbClr val="B8C2FD"/>
      </a:accent2>
      <a:accent3>
        <a:srgbClr val="DFE3FC"/>
      </a:accent3>
      <a:accent4>
        <a:srgbClr val="55B3FD"/>
      </a:accent4>
      <a:accent5>
        <a:srgbClr val="99F7F7"/>
      </a:accent5>
      <a:accent6>
        <a:srgbClr val="FEE43F"/>
      </a:accent6>
      <a:hlink>
        <a:srgbClr val="467886"/>
      </a:hlink>
      <a:folHlink>
        <a:srgbClr val="96607D"/>
      </a:folHlink>
    </a:clrScheme>
    <a:fontScheme name="Custom 23">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076243_win32_CP_V3" id="{81AB0711-29F9-49D0-8A73-16AF25FD4C08}" vid="{D5AD44AB-53B9-4654-A4F8-1821A28F27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567F3CB5-3475-4129-AB60-D0C937DE91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Blue spheres presentation</Template>
  <TotalTime>225</TotalTime>
  <Words>896</Words>
  <Application>Microsoft Office PowerPoint</Application>
  <PresentationFormat>Widescreen</PresentationFormat>
  <Paragraphs>85</Paragraphs>
  <Slides>25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Aptos</vt:lpstr>
      <vt:lpstr>Arial</vt:lpstr>
      <vt:lpstr>Calibri</vt:lpstr>
      <vt:lpstr>Custom</vt:lpstr>
      <vt:lpstr>Unified Mentor – Machine Learning Internship Project</vt:lpstr>
      <vt:lpstr>Agenda</vt:lpstr>
      <vt:lpstr>Dataset Overview</vt:lpstr>
      <vt:lpstr>Data Preprocessing</vt:lpstr>
      <vt:lpstr>Exploratory Data Analysis (EDA)</vt:lpstr>
      <vt:lpstr>EDA- UNIVARIATE ANALYSIS</vt:lpstr>
      <vt:lpstr>EDA- UNIVARIATE ANALYSIS</vt:lpstr>
      <vt:lpstr>Model Building</vt:lpstr>
      <vt:lpstr>Model Evaluation</vt:lpstr>
      <vt:lpstr>Logistic Regression</vt:lpstr>
      <vt:lpstr>Naive Bayes</vt:lpstr>
      <vt:lpstr>SVM</vt:lpstr>
      <vt:lpstr>XGBoost</vt:lpstr>
      <vt:lpstr>Model Comparison</vt:lpstr>
      <vt:lpstr>Deployment Architecture</vt:lpstr>
      <vt:lpstr>Architectural Design and Deployment</vt:lpstr>
      <vt:lpstr>Design of Web application</vt:lpstr>
      <vt:lpstr>User Interface</vt:lpstr>
      <vt:lpstr>Heart disease Predictor – Web app</vt:lpstr>
      <vt:lpstr>Heart disease Predictor – Web app</vt:lpstr>
      <vt:lpstr>Use Case</vt:lpstr>
      <vt:lpstr>Testing &amp; Results</vt:lpstr>
      <vt:lpstr>Conclusion</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Badri Shan</dc:creator>
  <cp:lastModifiedBy>Badri Shan</cp:lastModifiedBy>
  <cp:revision>23</cp:revision>
  <dcterms:created xsi:type="dcterms:W3CDTF">2025-07-26T13:14:10Z</dcterms:created>
  <dcterms:modified xsi:type="dcterms:W3CDTF">2025-07-27T08:59:27Z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